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0"/>
  </p:notesMasterIdLst>
  <p:sldIdLst>
    <p:sldId id="334" r:id="rId3"/>
    <p:sldId id="347" r:id="rId4"/>
    <p:sldId id="336" r:id="rId5"/>
    <p:sldId id="338" r:id="rId6"/>
    <p:sldId id="290" r:id="rId7"/>
    <p:sldId id="291" r:id="rId8"/>
    <p:sldId id="292" r:id="rId9"/>
    <p:sldId id="301" r:id="rId10"/>
    <p:sldId id="293" r:id="rId11"/>
    <p:sldId id="353" r:id="rId12"/>
    <p:sldId id="356" r:id="rId13"/>
    <p:sldId id="327" r:id="rId14"/>
    <p:sldId id="324" r:id="rId15"/>
    <p:sldId id="342" r:id="rId16"/>
    <p:sldId id="343" r:id="rId17"/>
    <p:sldId id="357" r:id="rId18"/>
    <p:sldId id="321" r:id="rId19"/>
    <p:sldId id="325" r:id="rId20"/>
    <p:sldId id="350" r:id="rId21"/>
    <p:sldId id="349" r:id="rId22"/>
    <p:sldId id="329" r:id="rId23"/>
    <p:sldId id="359" r:id="rId24"/>
    <p:sldId id="331" r:id="rId25"/>
    <p:sldId id="332" r:id="rId26"/>
    <p:sldId id="355" r:id="rId27"/>
    <p:sldId id="351" r:id="rId28"/>
    <p:sldId id="352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F15F5F"/>
    <a:srgbClr val="FF9900"/>
    <a:srgbClr val="FFCC00"/>
    <a:srgbClr val="F7F109"/>
    <a:srgbClr val="768AE0"/>
    <a:srgbClr val="EF5F4B"/>
    <a:srgbClr val="DAFA8A"/>
    <a:srgbClr val="FEEA72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98" autoAdjust="0"/>
    <p:restoredTop sz="94660"/>
  </p:normalViewPr>
  <p:slideViewPr>
    <p:cSldViewPr snapToGrid="0">
      <p:cViewPr>
        <p:scale>
          <a:sx n="75" d="100"/>
          <a:sy n="75" d="100"/>
        </p:scale>
        <p:origin x="-160" y="-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7C0467-CA95-44F4-87BD-2EF77905D939}" type="doc">
      <dgm:prSet loTypeId="urn:microsoft.com/office/officeart/2005/8/layout/arrow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pPr latinLnBrk="1"/>
          <a:endParaRPr lang="ko-KR" altLang="en-US"/>
        </a:p>
      </dgm:t>
    </dgm:pt>
    <dgm:pt modelId="{3EC4E82C-A4EC-433D-B7C3-7E9A9697EF60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양재깨비체B" panose="02020603020101020101" pitchFamily="18" charset="-127"/>
              <a:ea typeface="양재깨비체B" panose="02020603020101020101" pitchFamily="18" charset="-127"/>
            </a:rPr>
            <a:t>술 배틀 사망 원인</a:t>
          </a:r>
          <a:endParaRPr lang="en-US" altLang="ko-KR" dirty="0" smtClean="0">
            <a:latin typeface="양재깨비체B" panose="02020603020101020101" pitchFamily="18" charset="-127"/>
            <a:ea typeface="양재깨비체B" panose="02020603020101020101" pitchFamily="18" charset="-127"/>
          </a:endParaRPr>
        </a:p>
        <a:p>
          <a:pPr latinLnBrk="1"/>
          <a:endParaRPr lang="en-US" altLang="ko-KR" dirty="0" smtClean="0">
            <a:latin typeface="양재깨비체B" panose="02020603020101020101" pitchFamily="18" charset="-127"/>
            <a:ea typeface="양재깨비체B" panose="02020603020101020101" pitchFamily="18" charset="-127"/>
          </a:endParaRPr>
        </a:p>
        <a:p>
          <a:pPr latinLnBrk="1"/>
          <a:r>
            <a:rPr lang="ko-KR" altLang="en-US" dirty="0" smtClean="0">
              <a:latin typeface="양재깨비체B" panose="02020603020101020101" pitchFamily="18" charset="-127"/>
              <a:ea typeface="양재깨비체B" panose="02020603020101020101" pitchFamily="18" charset="-127"/>
            </a:rPr>
            <a:t>짧은 시간</a:t>
          </a:r>
          <a:r>
            <a:rPr lang="en-US" altLang="ko-KR" dirty="0" smtClean="0">
              <a:latin typeface="양재깨비체B" panose="02020603020101020101" pitchFamily="18" charset="-127"/>
              <a:ea typeface="양재깨비체B" panose="02020603020101020101" pitchFamily="18" charset="-127"/>
            </a:rPr>
            <a:t>(10</a:t>
          </a:r>
          <a:r>
            <a:rPr lang="ko-KR" altLang="en-US" dirty="0" smtClean="0">
              <a:latin typeface="양재깨비체B" panose="02020603020101020101" pitchFamily="18" charset="-127"/>
              <a:ea typeface="양재깨비체B" panose="02020603020101020101" pitchFamily="18" charset="-127"/>
            </a:rPr>
            <a:t>분</a:t>
          </a:r>
          <a:r>
            <a:rPr lang="en-US" altLang="ko-KR" dirty="0" smtClean="0">
              <a:latin typeface="양재깨비체B" panose="02020603020101020101" pitchFamily="18" charset="-127"/>
              <a:ea typeface="양재깨비체B" panose="02020603020101020101" pitchFamily="18" charset="-127"/>
            </a:rPr>
            <a:t> </a:t>
          </a:r>
          <a:r>
            <a:rPr lang="ko-KR" altLang="en-US" dirty="0" smtClean="0">
              <a:latin typeface="양재깨비체B" panose="02020603020101020101" pitchFamily="18" charset="-127"/>
              <a:ea typeface="양재깨비체B" panose="02020603020101020101" pitchFamily="18" charset="-127"/>
            </a:rPr>
            <a:t>이내</a:t>
          </a:r>
          <a:r>
            <a:rPr lang="en-US" altLang="ko-KR" dirty="0" smtClean="0">
              <a:latin typeface="양재깨비체B" panose="02020603020101020101" pitchFamily="18" charset="-127"/>
              <a:ea typeface="양재깨비체B" panose="02020603020101020101" pitchFamily="18" charset="-127"/>
            </a:rPr>
            <a:t>) </a:t>
          </a:r>
          <a:r>
            <a:rPr lang="ko-KR" altLang="en-US" dirty="0" smtClean="0">
              <a:latin typeface="양재깨비체B" panose="02020603020101020101" pitchFamily="18" charset="-127"/>
              <a:ea typeface="양재깨비체B" panose="02020603020101020101" pitchFamily="18" charset="-127"/>
            </a:rPr>
            <a:t>동안 많은 알코올 섭취</a:t>
          </a:r>
          <a:endParaRPr lang="en-US" altLang="ko-KR" dirty="0" smtClean="0">
            <a:latin typeface="양재깨비체B" panose="02020603020101020101" pitchFamily="18" charset="-127"/>
            <a:ea typeface="양재깨비체B" panose="02020603020101020101" pitchFamily="18" charset="-127"/>
          </a:endParaRPr>
        </a:p>
        <a:p>
          <a:pPr latinLnBrk="1"/>
          <a:r>
            <a:rPr lang="ko-KR" altLang="en-US" dirty="0" smtClean="0">
              <a:latin typeface="양재깨비체B" panose="02020603020101020101" pitchFamily="18" charset="-127"/>
              <a:ea typeface="양재깨비체B" panose="02020603020101020101" pitchFamily="18" charset="-127"/>
            </a:rPr>
            <a:t>혈중 알코올 농도의 급격한 상승으로 혈액 기능 저하</a:t>
          </a:r>
          <a:endParaRPr lang="ko-KR" altLang="en-US" dirty="0"/>
        </a:p>
      </dgm:t>
    </dgm:pt>
    <dgm:pt modelId="{DA36AC49-8CB4-41CF-9686-B86E99E8BD67}" type="parTrans" cxnId="{55461404-6614-4AA6-9B92-9261C7444A99}">
      <dgm:prSet/>
      <dgm:spPr/>
      <dgm:t>
        <a:bodyPr/>
        <a:lstStyle/>
        <a:p>
          <a:pPr latinLnBrk="1"/>
          <a:endParaRPr lang="ko-KR" altLang="en-US"/>
        </a:p>
      </dgm:t>
    </dgm:pt>
    <dgm:pt modelId="{74993DD0-0ED2-474D-A015-657F3F83FABA}" type="sibTrans" cxnId="{55461404-6614-4AA6-9B92-9261C7444A99}">
      <dgm:prSet/>
      <dgm:spPr/>
      <dgm:t>
        <a:bodyPr/>
        <a:lstStyle/>
        <a:p>
          <a:pPr latinLnBrk="1"/>
          <a:endParaRPr lang="ko-KR" altLang="en-US"/>
        </a:p>
      </dgm:t>
    </dgm:pt>
    <dgm:pt modelId="{0D6F67F9-18C1-4FA1-A413-5D4BBA08A82A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양재깨비체B" panose="02020603020101020101" pitchFamily="18" charset="-127"/>
              <a:ea typeface="양재깨비체B" panose="02020603020101020101" pitchFamily="18" charset="-127"/>
            </a:rPr>
            <a:t>안전한 술 </a:t>
          </a:r>
          <a:r>
            <a:rPr lang="ko-KR" altLang="en-US" dirty="0" err="1" smtClean="0">
              <a:latin typeface="양재깨비체B" panose="02020603020101020101" pitchFamily="18" charset="-127"/>
              <a:ea typeface="양재깨비체B" panose="02020603020101020101" pitchFamily="18" charset="-127"/>
            </a:rPr>
            <a:t>배틀을</a:t>
          </a:r>
          <a:r>
            <a:rPr lang="ko-KR" altLang="en-US" dirty="0" smtClean="0">
              <a:latin typeface="양재깨비체B" panose="02020603020101020101" pitchFamily="18" charset="-127"/>
              <a:ea typeface="양재깨비체B" panose="02020603020101020101" pitchFamily="18" charset="-127"/>
            </a:rPr>
            <a:t> 위한 안전수칙</a:t>
          </a:r>
          <a:endParaRPr lang="en-US" altLang="ko-KR" dirty="0" smtClean="0">
            <a:latin typeface="양재깨비체B" panose="02020603020101020101" pitchFamily="18" charset="-127"/>
            <a:ea typeface="양재깨비체B" panose="02020603020101020101" pitchFamily="18" charset="-127"/>
          </a:endParaRPr>
        </a:p>
        <a:p>
          <a:pPr latinLnBrk="1"/>
          <a:endParaRPr lang="en-US" altLang="ko-KR" dirty="0" smtClean="0">
            <a:latin typeface="양재깨비체B" panose="02020603020101020101" pitchFamily="18" charset="-127"/>
            <a:ea typeface="양재깨비체B" panose="02020603020101020101" pitchFamily="18" charset="-127"/>
          </a:endParaRPr>
        </a:p>
        <a:p>
          <a:pPr latinLnBrk="1"/>
          <a:r>
            <a:rPr lang="ko-KR" altLang="en-US" dirty="0" smtClean="0">
              <a:latin typeface="양재깨비체B" panose="02020603020101020101" pitchFamily="18" charset="-127"/>
              <a:ea typeface="양재깨비체B" panose="02020603020101020101" pitchFamily="18" charset="-127"/>
            </a:rPr>
            <a:t>급격한 알코올 섭취의 위험성 안내</a:t>
          </a:r>
          <a:endParaRPr lang="en-US" altLang="ko-KR" dirty="0" smtClean="0">
            <a:latin typeface="양재깨비체B" panose="02020603020101020101" pitchFamily="18" charset="-127"/>
            <a:ea typeface="양재깨비체B" panose="02020603020101020101" pitchFamily="18" charset="-127"/>
          </a:endParaRPr>
        </a:p>
        <a:p>
          <a:pPr latinLnBrk="1"/>
          <a:r>
            <a:rPr lang="ko-KR" altLang="en-US" dirty="0" smtClean="0">
              <a:latin typeface="양재깨비체B" panose="02020603020101020101" pitchFamily="18" charset="-127"/>
              <a:ea typeface="양재깨비체B" panose="02020603020101020101" pitchFamily="18" charset="-127"/>
            </a:rPr>
            <a:t>짧은 단위 시간 내 이뤄지는 알코올 섭취 경쟁 지양</a:t>
          </a:r>
          <a:endParaRPr lang="en-US" altLang="ko-KR" dirty="0" smtClean="0">
            <a:latin typeface="양재깨비체B" panose="02020603020101020101" pitchFamily="18" charset="-127"/>
            <a:ea typeface="양재깨비체B" panose="02020603020101020101" pitchFamily="18" charset="-127"/>
          </a:endParaRPr>
        </a:p>
        <a:p>
          <a:pPr latinLnBrk="1"/>
          <a:r>
            <a:rPr lang="ko-KR" altLang="en-US" dirty="0" smtClean="0">
              <a:latin typeface="양재깨비체B" panose="02020603020101020101" pitchFamily="18" charset="-127"/>
              <a:ea typeface="양재깨비체B" panose="02020603020101020101" pitchFamily="18" charset="-127"/>
            </a:rPr>
            <a:t>술을 즐기는 과정에서 자연스럽게 승자를 가려내도록 유도</a:t>
          </a:r>
          <a:endParaRPr lang="ko-KR" altLang="en-US" dirty="0"/>
        </a:p>
      </dgm:t>
    </dgm:pt>
    <dgm:pt modelId="{0F454345-69B0-4095-9925-A486412D9F0E}" type="parTrans" cxnId="{D32C726D-A625-4A32-BE54-D5CF5257A5BE}">
      <dgm:prSet/>
      <dgm:spPr/>
      <dgm:t>
        <a:bodyPr/>
        <a:lstStyle/>
        <a:p>
          <a:pPr latinLnBrk="1"/>
          <a:endParaRPr lang="ko-KR" altLang="en-US"/>
        </a:p>
      </dgm:t>
    </dgm:pt>
    <dgm:pt modelId="{04CB82F3-C472-4D3D-9B4D-A6C1B8203726}" type="sibTrans" cxnId="{D32C726D-A625-4A32-BE54-D5CF5257A5BE}">
      <dgm:prSet/>
      <dgm:spPr/>
      <dgm:t>
        <a:bodyPr/>
        <a:lstStyle/>
        <a:p>
          <a:pPr latinLnBrk="1"/>
          <a:endParaRPr lang="ko-KR" altLang="en-US"/>
        </a:p>
      </dgm:t>
    </dgm:pt>
    <dgm:pt modelId="{62D5D213-2935-4F58-A2DD-6DEFDEDF4118}" type="pres">
      <dgm:prSet presAssocID="{5A7C0467-CA95-44F4-87BD-2EF77905D93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7AF15D2-2751-4704-81A6-65EACCC22239}" type="pres">
      <dgm:prSet presAssocID="{3EC4E82C-A4EC-433D-B7C3-7E9A9697EF60}" presName="arrow" presStyleLbl="node1" presStyleIdx="0" presStyleCnt="2" custScaleY="78314" custRadScaleRad="118073" custRadScaleInc="-34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A670675-FC89-4A97-9A2C-DEF3C760457E}" type="pres">
      <dgm:prSet presAssocID="{0D6F67F9-18C1-4FA1-A413-5D4BBA08A82A}" presName="arrow" presStyleLbl="node1" presStyleIdx="1" presStyleCnt="2" custScaleY="84230" custRadScaleRad="11068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5461404-6614-4AA6-9B92-9261C7444A99}" srcId="{5A7C0467-CA95-44F4-87BD-2EF77905D939}" destId="{3EC4E82C-A4EC-433D-B7C3-7E9A9697EF60}" srcOrd="0" destOrd="0" parTransId="{DA36AC49-8CB4-41CF-9686-B86E99E8BD67}" sibTransId="{74993DD0-0ED2-474D-A015-657F3F83FABA}"/>
    <dgm:cxn modelId="{2B538ACF-4F55-4B86-B85E-2E9A0ED74ACA}" type="presOf" srcId="{3EC4E82C-A4EC-433D-B7C3-7E9A9697EF60}" destId="{57AF15D2-2751-4704-81A6-65EACCC22239}" srcOrd="0" destOrd="0" presId="urn:microsoft.com/office/officeart/2005/8/layout/arrow5"/>
    <dgm:cxn modelId="{D32C726D-A625-4A32-BE54-D5CF5257A5BE}" srcId="{5A7C0467-CA95-44F4-87BD-2EF77905D939}" destId="{0D6F67F9-18C1-4FA1-A413-5D4BBA08A82A}" srcOrd="1" destOrd="0" parTransId="{0F454345-69B0-4095-9925-A486412D9F0E}" sibTransId="{04CB82F3-C472-4D3D-9B4D-A6C1B8203726}"/>
    <dgm:cxn modelId="{33E08B44-86F9-4340-9489-028AAC181DBC}" type="presOf" srcId="{5A7C0467-CA95-44F4-87BD-2EF77905D939}" destId="{62D5D213-2935-4F58-A2DD-6DEFDEDF4118}" srcOrd="0" destOrd="0" presId="urn:microsoft.com/office/officeart/2005/8/layout/arrow5"/>
    <dgm:cxn modelId="{F1AECCD7-1619-4181-95BC-16951E78A4B8}" type="presOf" srcId="{0D6F67F9-18C1-4FA1-A413-5D4BBA08A82A}" destId="{5A670675-FC89-4A97-9A2C-DEF3C760457E}" srcOrd="0" destOrd="0" presId="urn:microsoft.com/office/officeart/2005/8/layout/arrow5"/>
    <dgm:cxn modelId="{4AC303D6-D18D-40F2-BD1C-6671F356E3BC}" type="presParOf" srcId="{62D5D213-2935-4F58-A2DD-6DEFDEDF4118}" destId="{57AF15D2-2751-4704-81A6-65EACCC22239}" srcOrd="0" destOrd="0" presId="urn:microsoft.com/office/officeart/2005/8/layout/arrow5"/>
    <dgm:cxn modelId="{3AD23D15-4EF2-4C16-8370-CEA3475F7728}" type="presParOf" srcId="{62D5D213-2935-4F58-A2DD-6DEFDEDF4118}" destId="{5A670675-FC89-4A97-9A2C-DEF3C760457E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AF15D2-2751-4704-81A6-65EACCC22239}">
      <dsp:nvSpPr>
        <dsp:cNvPr id="0" name=""/>
        <dsp:cNvSpPr/>
      </dsp:nvSpPr>
      <dsp:spPr>
        <a:xfrm rot="16200000">
          <a:off x="-558015" y="559429"/>
          <a:ext cx="5146319" cy="4030288"/>
        </a:xfrm>
        <a:prstGeom prst="downArrow">
          <a:avLst>
            <a:gd name="adj1" fmla="val 50000"/>
            <a:gd name="adj2" fmla="val 3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 smtClean="0">
              <a:latin typeface="양재깨비체B" panose="02020603020101020101" pitchFamily="18" charset="-127"/>
              <a:ea typeface="양재깨비체B" panose="02020603020101020101" pitchFamily="18" charset="-127"/>
            </a:rPr>
            <a:t>술 배틀 사망 원인</a:t>
          </a:r>
          <a:endParaRPr lang="en-US" altLang="ko-KR" sz="1700" kern="1200" dirty="0" smtClean="0">
            <a:latin typeface="양재깨비체B" panose="02020603020101020101" pitchFamily="18" charset="-127"/>
            <a:ea typeface="양재깨비체B" panose="02020603020101020101" pitchFamily="18" charset="-127"/>
          </a:endParaRPr>
        </a:p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700" kern="1200" dirty="0" smtClean="0">
            <a:latin typeface="양재깨비체B" panose="02020603020101020101" pitchFamily="18" charset="-127"/>
            <a:ea typeface="양재깨비체B" panose="02020603020101020101" pitchFamily="18" charset="-127"/>
          </a:endParaRPr>
        </a:p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 smtClean="0">
              <a:latin typeface="양재깨비체B" panose="02020603020101020101" pitchFamily="18" charset="-127"/>
              <a:ea typeface="양재깨비체B" panose="02020603020101020101" pitchFamily="18" charset="-127"/>
            </a:rPr>
            <a:t>짧은 시간</a:t>
          </a:r>
          <a:r>
            <a:rPr lang="en-US" altLang="ko-KR" sz="1700" kern="1200" dirty="0" smtClean="0">
              <a:latin typeface="양재깨비체B" panose="02020603020101020101" pitchFamily="18" charset="-127"/>
              <a:ea typeface="양재깨비체B" panose="02020603020101020101" pitchFamily="18" charset="-127"/>
            </a:rPr>
            <a:t>(10</a:t>
          </a:r>
          <a:r>
            <a:rPr lang="ko-KR" altLang="en-US" sz="1700" kern="1200" dirty="0" smtClean="0">
              <a:latin typeface="양재깨비체B" panose="02020603020101020101" pitchFamily="18" charset="-127"/>
              <a:ea typeface="양재깨비체B" panose="02020603020101020101" pitchFamily="18" charset="-127"/>
            </a:rPr>
            <a:t>분</a:t>
          </a:r>
          <a:r>
            <a:rPr lang="en-US" altLang="ko-KR" sz="1700" kern="1200" dirty="0" smtClean="0">
              <a:latin typeface="양재깨비체B" panose="02020603020101020101" pitchFamily="18" charset="-127"/>
              <a:ea typeface="양재깨비체B" panose="02020603020101020101" pitchFamily="18" charset="-127"/>
            </a:rPr>
            <a:t> </a:t>
          </a:r>
          <a:r>
            <a:rPr lang="ko-KR" altLang="en-US" sz="1700" kern="1200" dirty="0" smtClean="0">
              <a:latin typeface="양재깨비체B" panose="02020603020101020101" pitchFamily="18" charset="-127"/>
              <a:ea typeface="양재깨비체B" panose="02020603020101020101" pitchFamily="18" charset="-127"/>
            </a:rPr>
            <a:t>이내</a:t>
          </a:r>
          <a:r>
            <a:rPr lang="en-US" altLang="ko-KR" sz="1700" kern="1200" dirty="0" smtClean="0">
              <a:latin typeface="양재깨비체B" panose="02020603020101020101" pitchFamily="18" charset="-127"/>
              <a:ea typeface="양재깨비체B" panose="02020603020101020101" pitchFamily="18" charset="-127"/>
            </a:rPr>
            <a:t>) </a:t>
          </a:r>
          <a:r>
            <a:rPr lang="ko-KR" altLang="en-US" sz="1700" kern="1200" dirty="0" smtClean="0">
              <a:latin typeface="양재깨비체B" panose="02020603020101020101" pitchFamily="18" charset="-127"/>
              <a:ea typeface="양재깨비체B" panose="02020603020101020101" pitchFamily="18" charset="-127"/>
            </a:rPr>
            <a:t>동안 많은 알코올 섭취</a:t>
          </a:r>
          <a:endParaRPr lang="en-US" altLang="ko-KR" sz="1700" kern="1200" dirty="0" smtClean="0">
            <a:latin typeface="양재깨비체B" panose="02020603020101020101" pitchFamily="18" charset="-127"/>
            <a:ea typeface="양재깨비체B" panose="02020603020101020101" pitchFamily="18" charset="-127"/>
          </a:endParaRPr>
        </a:p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 smtClean="0">
              <a:latin typeface="양재깨비체B" panose="02020603020101020101" pitchFamily="18" charset="-127"/>
              <a:ea typeface="양재깨비체B" panose="02020603020101020101" pitchFamily="18" charset="-127"/>
            </a:rPr>
            <a:t>혈중 알코올 농도의 급격한 상승으로 혈액 기능 저하</a:t>
          </a:r>
          <a:endParaRPr lang="ko-KR" altLang="en-US" sz="1700" kern="1200" dirty="0"/>
        </a:p>
      </dsp:txBody>
      <dsp:txXfrm rot="5400000">
        <a:off x="1" y="1287993"/>
        <a:ext cx="3324988" cy="2573159"/>
      </dsp:txXfrm>
    </dsp:sp>
    <dsp:sp modelId="{5A670675-FC89-4A97-9A2C-DEF3C760457E}">
      <dsp:nvSpPr>
        <dsp:cNvPr id="0" name=""/>
        <dsp:cNvSpPr/>
      </dsp:nvSpPr>
      <dsp:spPr>
        <a:xfrm rot="5400000">
          <a:off x="7011016" y="406494"/>
          <a:ext cx="5146319" cy="4334745"/>
        </a:xfrm>
        <a:prstGeom prst="downArrow">
          <a:avLst>
            <a:gd name="adj1" fmla="val 50000"/>
            <a:gd name="adj2" fmla="val 35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 smtClean="0">
              <a:latin typeface="양재깨비체B" panose="02020603020101020101" pitchFamily="18" charset="-127"/>
              <a:ea typeface="양재깨비체B" panose="02020603020101020101" pitchFamily="18" charset="-127"/>
            </a:rPr>
            <a:t>안전한 술 </a:t>
          </a:r>
          <a:r>
            <a:rPr lang="ko-KR" altLang="en-US" sz="1700" kern="1200" dirty="0" err="1" smtClean="0">
              <a:latin typeface="양재깨비체B" panose="02020603020101020101" pitchFamily="18" charset="-127"/>
              <a:ea typeface="양재깨비체B" panose="02020603020101020101" pitchFamily="18" charset="-127"/>
            </a:rPr>
            <a:t>배틀을</a:t>
          </a:r>
          <a:r>
            <a:rPr lang="ko-KR" altLang="en-US" sz="1700" kern="1200" dirty="0" smtClean="0">
              <a:latin typeface="양재깨비체B" panose="02020603020101020101" pitchFamily="18" charset="-127"/>
              <a:ea typeface="양재깨비체B" panose="02020603020101020101" pitchFamily="18" charset="-127"/>
            </a:rPr>
            <a:t> 위한 안전수칙</a:t>
          </a:r>
          <a:endParaRPr lang="en-US" altLang="ko-KR" sz="1700" kern="1200" dirty="0" smtClean="0">
            <a:latin typeface="양재깨비체B" panose="02020603020101020101" pitchFamily="18" charset="-127"/>
            <a:ea typeface="양재깨비체B" panose="02020603020101020101" pitchFamily="18" charset="-127"/>
          </a:endParaRPr>
        </a:p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700" kern="1200" dirty="0" smtClean="0">
            <a:latin typeface="양재깨비체B" panose="02020603020101020101" pitchFamily="18" charset="-127"/>
            <a:ea typeface="양재깨비체B" panose="02020603020101020101" pitchFamily="18" charset="-127"/>
          </a:endParaRPr>
        </a:p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 smtClean="0">
              <a:latin typeface="양재깨비체B" panose="02020603020101020101" pitchFamily="18" charset="-127"/>
              <a:ea typeface="양재깨비체B" panose="02020603020101020101" pitchFamily="18" charset="-127"/>
            </a:rPr>
            <a:t>급격한 알코올 섭취의 위험성 안내</a:t>
          </a:r>
          <a:endParaRPr lang="en-US" altLang="ko-KR" sz="1700" kern="1200" dirty="0" smtClean="0">
            <a:latin typeface="양재깨비체B" panose="02020603020101020101" pitchFamily="18" charset="-127"/>
            <a:ea typeface="양재깨비체B" panose="02020603020101020101" pitchFamily="18" charset="-127"/>
          </a:endParaRPr>
        </a:p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 smtClean="0">
              <a:latin typeface="양재깨비체B" panose="02020603020101020101" pitchFamily="18" charset="-127"/>
              <a:ea typeface="양재깨비체B" panose="02020603020101020101" pitchFamily="18" charset="-127"/>
            </a:rPr>
            <a:t>짧은 단위 시간 내 이뤄지는 알코올 섭취 경쟁 지양</a:t>
          </a:r>
          <a:endParaRPr lang="en-US" altLang="ko-KR" sz="1700" kern="1200" dirty="0" smtClean="0">
            <a:latin typeface="양재깨비체B" panose="02020603020101020101" pitchFamily="18" charset="-127"/>
            <a:ea typeface="양재깨비체B" panose="02020603020101020101" pitchFamily="18" charset="-127"/>
          </a:endParaRPr>
        </a:p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 smtClean="0">
              <a:latin typeface="양재깨비체B" panose="02020603020101020101" pitchFamily="18" charset="-127"/>
              <a:ea typeface="양재깨비체B" panose="02020603020101020101" pitchFamily="18" charset="-127"/>
            </a:rPr>
            <a:t>술을 즐기는 과정에서 자연스럽게 승자를 가려내도록 유도</a:t>
          </a:r>
          <a:endParaRPr lang="ko-KR" altLang="en-US" sz="1700" kern="1200" dirty="0"/>
        </a:p>
      </dsp:txBody>
      <dsp:txXfrm rot="-5400000">
        <a:off x="8175383" y="1287287"/>
        <a:ext cx="3576165" cy="25731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5C90F1-2EF2-4023-A391-093DBEEBB1D9}" type="datetimeFigureOut">
              <a:rPr lang="ko-KR" altLang="en-US" smtClean="0"/>
              <a:t>2016-02-16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9850A-3280-469E-B1E8-9749426F58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445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065-D1DA-4982-B991-612791FCC837}" type="datetimeFigureOut">
              <a:rPr lang="ko-KR" altLang="en-US" smtClean="0"/>
              <a:t>2016-02-16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D7C11-AA47-455F-BB55-0C8560B5B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497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065-D1DA-4982-B991-612791FCC837}" type="datetimeFigureOut">
              <a:rPr lang="ko-KR" altLang="en-US" smtClean="0"/>
              <a:t>2016-02-16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D7C11-AA47-455F-BB55-0C8560B5B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606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065-D1DA-4982-B991-612791FCC837}" type="datetimeFigureOut">
              <a:rPr lang="ko-KR" altLang="en-US" smtClean="0"/>
              <a:t>2016-02-16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D7C11-AA47-455F-BB55-0C8560B5B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327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065-D1DA-4982-B991-612791FCC83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2016-02-16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D7C11-AA47-455F-BB55-0C8560B5BB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188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065-D1DA-4982-B991-612791FCC83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2016-02-16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D7C11-AA47-455F-BB55-0C8560B5BB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574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065-D1DA-4982-B991-612791FCC83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2016-02-16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D7C11-AA47-455F-BB55-0C8560B5BB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3021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065-D1DA-4982-B991-612791FCC83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2016-02-16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D7C11-AA47-455F-BB55-0C8560B5BB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0086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065-D1DA-4982-B991-612791FCC83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2016-02-16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D7C11-AA47-455F-BB55-0C8560B5BB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9013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065-D1DA-4982-B991-612791FCC83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2016-02-16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D7C11-AA47-455F-BB55-0C8560B5BB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3228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065-D1DA-4982-B991-612791FCC83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2016-02-16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D7C11-AA47-455F-BB55-0C8560B5BB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5576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065-D1DA-4982-B991-612791FCC83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2016-02-16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D7C11-AA47-455F-BB55-0C8560B5BB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017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065-D1DA-4982-B991-612791FCC837}" type="datetimeFigureOut">
              <a:rPr lang="ko-KR" altLang="en-US" smtClean="0"/>
              <a:t>2016-02-16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D7C11-AA47-455F-BB55-0C8560B5B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4845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065-D1DA-4982-B991-612791FCC83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2016-02-16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D7C11-AA47-455F-BB55-0C8560B5BB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4939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065-D1DA-4982-B991-612791FCC83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2016-02-16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D7C11-AA47-455F-BB55-0C8560B5BB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9575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065-D1DA-4982-B991-612791FCC83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2016-02-16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D7C11-AA47-455F-BB55-0C8560B5BB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892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065-D1DA-4982-B991-612791FCC837}" type="datetimeFigureOut">
              <a:rPr lang="ko-KR" altLang="en-US" smtClean="0"/>
              <a:t>2016-02-16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D7C11-AA47-455F-BB55-0C8560B5B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113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065-D1DA-4982-B991-612791FCC837}" type="datetimeFigureOut">
              <a:rPr lang="ko-KR" altLang="en-US" smtClean="0"/>
              <a:t>2016-02-16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D7C11-AA47-455F-BB55-0C8560B5B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411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065-D1DA-4982-B991-612791FCC837}" type="datetimeFigureOut">
              <a:rPr lang="ko-KR" altLang="en-US" smtClean="0"/>
              <a:t>2016-02-16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D7C11-AA47-455F-BB55-0C8560B5B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677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065-D1DA-4982-B991-612791FCC837}" type="datetimeFigureOut">
              <a:rPr lang="ko-KR" altLang="en-US" smtClean="0"/>
              <a:t>2016-02-16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D7C11-AA47-455F-BB55-0C8560B5B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845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065-D1DA-4982-B991-612791FCC837}" type="datetimeFigureOut">
              <a:rPr lang="ko-KR" altLang="en-US" smtClean="0"/>
              <a:t>2016-02-16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D7C11-AA47-455F-BB55-0C8560B5B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301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065-D1DA-4982-B991-612791FCC837}" type="datetimeFigureOut">
              <a:rPr lang="ko-KR" altLang="en-US" smtClean="0"/>
              <a:t>2016-02-16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D7C11-AA47-455F-BB55-0C8560B5B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203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D065-D1DA-4982-B991-612791FCC837}" type="datetimeFigureOut">
              <a:rPr lang="ko-KR" altLang="en-US" smtClean="0"/>
              <a:t>2016-02-16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D7C11-AA47-455F-BB55-0C8560B5B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286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28C22C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FD065-D1DA-4982-B991-612791FCC837}" type="datetimeFigureOut">
              <a:rPr lang="ko-KR" altLang="en-US" smtClean="0"/>
              <a:t>2016-02-16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D7C11-AA47-455F-BB55-0C8560B5B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060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28C22C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FD065-D1DA-4982-B991-612791FCC83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2016-02-16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D7C11-AA47-455F-BB55-0C8560B5BB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173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1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jpg"/><Relationship Id="rId10" Type="http://schemas.openxmlformats.org/officeDocument/2006/relationships/image" Target="../media/image31.jpeg"/><Relationship Id="rId4" Type="http://schemas.openxmlformats.org/officeDocument/2006/relationships/image" Target="../media/image25.png"/><Relationship Id="rId9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34166" y="921256"/>
            <a:ext cx="2776813" cy="2728771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1127763" y="1149857"/>
            <a:ext cx="431805" cy="2664710"/>
          </a:xfrm>
          <a:prstGeom prst="line">
            <a:avLst/>
          </a:prstGeom>
          <a:ln w="57150">
            <a:solidFill>
              <a:srgbClr val="FFFFFF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H="1">
            <a:off x="1534167" y="3769941"/>
            <a:ext cx="25145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>
            <a:off x="4031830" y="1079620"/>
            <a:ext cx="558800" cy="2767002"/>
          </a:xfrm>
          <a:prstGeom prst="line">
            <a:avLst/>
          </a:prstGeom>
          <a:ln w="57150">
            <a:solidFill>
              <a:srgbClr val="FFFFFF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1534167" y="3769941"/>
            <a:ext cx="2514598" cy="0"/>
          </a:xfrm>
          <a:prstGeom prst="line">
            <a:avLst/>
          </a:prstGeom>
          <a:ln w="762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1534166" y="3829208"/>
            <a:ext cx="2514598" cy="0"/>
          </a:xfrm>
          <a:prstGeom prst="line">
            <a:avLst/>
          </a:prstGeom>
          <a:ln w="762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>
            <a:off x="1534167" y="3863076"/>
            <a:ext cx="2548464" cy="2292"/>
          </a:xfrm>
          <a:prstGeom prst="line">
            <a:avLst/>
          </a:prstGeom>
          <a:ln w="762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20869116">
            <a:off x="4499007" y="1666604"/>
            <a:ext cx="31199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 smtClean="0">
                <a:solidFill>
                  <a:schemeClr val="accent5">
                    <a:lumMod val="75000"/>
                  </a:schemeClr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Call?</a:t>
            </a:r>
            <a:endParaRPr lang="ko-KR" altLang="en-US" sz="10000" b="1" dirty="0">
              <a:solidFill>
                <a:schemeClr val="accent5">
                  <a:lumMod val="75000"/>
                </a:schemeClr>
              </a:solidFill>
              <a:latin typeface="MD아롱체" panose="02020603020101020101" pitchFamily="18" charset="-127"/>
              <a:ea typeface="MD아롱체" panose="02020603020101020101" pitchFamily="18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169971" y="1149857"/>
            <a:ext cx="431805" cy="2664710"/>
          </a:xfrm>
          <a:prstGeom prst="line">
            <a:avLst/>
          </a:prstGeom>
          <a:ln w="57150">
            <a:solidFill>
              <a:srgbClr val="FFFFFF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H="1">
            <a:off x="4082631" y="1096074"/>
            <a:ext cx="558800" cy="2767002"/>
          </a:xfrm>
          <a:prstGeom prst="line">
            <a:avLst/>
          </a:prstGeom>
          <a:ln w="57150">
            <a:solidFill>
              <a:srgbClr val="FFFFFF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413404" y="4190999"/>
            <a:ext cx="3556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accent5">
                    <a:lumMod val="75000"/>
                  </a:schemeClr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이준범 마승희</a:t>
            </a:r>
            <a:endParaRPr lang="en-US" altLang="ko-KR" sz="4000" dirty="0" smtClean="0">
              <a:solidFill>
                <a:schemeClr val="accent5">
                  <a:lumMod val="75000"/>
                </a:schemeClr>
              </a:solidFill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r>
              <a:rPr lang="ko-KR" altLang="en-US" sz="4000" dirty="0" smtClean="0">
                <a:solidFill>
                  <a:schemeClr val="accent5">
                    <a:lumMod val="75000"/>
                  </a:schemeClr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김현수 임익재</a:t>
            </a:r>
            <a:endParaRPr lang="en-US" altLang="ko-KR" sz="4000" dirty="0" smtClean="0">
              <a:solidFill>
                <a:schemeClr val="accent5">
                  <a:lumMod val="75000"/>
                </a:schemeClr>
              </a:solidFill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r>
              <a:rPr lang="ko-KR" altLang="en-US" sz="4000" dirty="0" smtClean="0">
                <a:solidFill>
                  <a:schemeClr val="accent5">
                    <a:lumMod val="75000"/>
                  </a:schemeClr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장윤석 장완순</a:t>
            </a:r>
            <a:endParaRPr lang="ko-KR" altLang="en-US" sz="4000" dirty="0">
              <a:solidFill>
                <a:schemeClr val="accent5">
                  <a:lumMod val="75000"/>
                </a:schemeClr>
              </a:solidFill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173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167" y="1561041"/>
            <a:ext cx="3404924" cy="2409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775" y="3732214"/>
            <a:ext cx="4493895" cy="3032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4010043301"/>
              </p:ext>
            </p:extLst>
          </p:nvPr>
        </p:nvGraphicFramePr>
        <p:xfrm>
          <a:off x="160866" y="1591733"/>
          <a:ext cx="11802534" cy="5147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373592"/>
            <a:ext cx="12192000" cy="1142399"/>
          </a:xfrm>
          <a:solidFill>
            <a:srgbClr val="00FF00"/>
          </a:solidFill>
        </p:spPr>
        <p:txBody>
          <a:bodyPr>
            <a:normAutofit/>
          </a:bodyPr>
          <a:lstStyle/>
          <a:p>
            <a:pPr algn="ctr"/>
            <a:r>
              <a:rPr lang="ko-KR" altLang="en-US" sz="4000" dirty="0">
                <a:solidFill>
                  <a:schemeClr val="accent5">
                    <a:lumMod val="75000"/>
                  </a:schemeClr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술 </a:t>
            </a:r>
            <a:r>
              <a:rPr lang="ko-KR" altLang="en-US" sz="4000" dirty="0" smtClean="0">
                <a:solidFill>
                  <a:schemeClr val="accent5">
                    <a:lumMod val="75000"/>
                  </a:schemeClr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배틀</a:t>
            </a:r>
            <a:r>
              <a:rPr lang="en-US" altLang="ko-KR" sz="4000" dirty="0" smtClean="0">
                <a:solidFill>
                  <a:schemeClr val="accent5">
                    <a:lumMod val="75000"/>
                  </a:schemeClr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,</a:t>
            </a:r>
            <a:r>
              <a:rPr lang="ko-KR" altLang="en-US" sz="4000" dirty="0" smtClean="0">
                <a:solidFill>
                  <a:schemeClr val="accent5">
                    <a:lumMod val="75000"/>
                  </a:schemeClr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 </a:t>
            </a:r>
            <a:r>
              <a:rPr lang="ko-KR" altLang="en-US" sz="4000" dirty="0">
                <a:solidFill>
                  <a:schemeClr val="accent5">
                    <a:lumMod val="75000"/>
                  </a:schemeClr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안전하게 할 수 없을까</a:t>
            </a:r>
            <a:r>
              <a:rPr lang="en-US" altLang="ko-KR" sz="4000" dirty="0">
                <a:solidFill>
                  <a:schemeClr val="accent5">
                    <a:lumMod val="75000"/>
                  </a:schemeClr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?</a:t>
            </a:r>
            <a:endParaRPr lang="ko-KR" altLang="en-US" sz="4000" dirty="0">
              <a:solidFill>
                <a:schemeClr val="accent5">
                  <a:lumMod val="75000"/>
                </a:schemeClr>
              </a:solidFill>
              <a:latin typeface="양재깨비체B" panose="02020603020101020101" pitchFamily="18" charset="-127"/>
              <a:ea typeface="양재깨비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169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142399"/>
          </a:xfrm>
          <a:solidFill>
            <a:srgbClr val="00FF00"/>
          </a:solidFill>
        </p:spPr>
        <p:txBody>
          <a:bodyPr>
            <a:normAutofit/>
          </a:bodyPr>
          <a:lstStyle/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기대 효과</a:t>
            </a:r>
            <a:endParaRPr lang="ko-KR" altLang="en-US" sz="4000" dirty="0">
              <a:solidFill>
                <a:schemeClr val="bg1"/>
              </a:solidFill>
              <a:latin typeface="양재깨비체B" panose="02020603020101020101" pitchFamily="18" charset="-127"/>
              <a:ea typeface="양재깨비체B" panose="02020603020101020101" pitchFamily="18" charset="-127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838200" y="2174789"/>
            <a:ext cx="10515600" cy="4002174"/>
          </a:xfrm>
        </p:spPr>
        <p:txBody>
          <a:bodyPr>
            <a:normAutofit/>
          </a:bodyPr>
          <a:lstStyle/>
          <a:p>
            <a:pPr lvl="0" fontAlgn="base">
              <a:buBlip>
                <a:blip r:embed="rId2"/>
              </a:buBlip>
            </a:pPr>
            <a:r>
              <a:rPr lang="ko-KR" altLang="en-US" sz="4000" dirty="0" smtClean="0">
                <a:latin typeface="양재깨비체B" panose="02020603020101020101" pitchFamily="18" charset="-127"/>
                <a:ea typeface="양재깨비체B" panose="02020603020101020101" pitchFamily="18" charset="-127"/>
              </a:rPr>
              <a:t> 안전한 술 배틀 문화 정착</a:t>
            </a:r>
            <a:endParaRPr lang="en-US" altLang="ko-KR" sz="4000" dirty="0" smtClean="0">
              <a:latin typeface="양재깨비체B" panose="02020603020101020101" pitchFamily="18" charset="-127"/>
              <a:ea typeface="양재깨비체B" panose="02020603020101020101" pitchFamily="18" charset="-127"/>
            </a:endParaRPr>
          </a:p>
          <a:p>
            <a:pPr lvl="0" fontAlgn="base">
              <a:buBlip>
                <a:blip r:embed="rId2"/>
              </a:buBlip>
            </a:pPr>
            <a:endParaRPr lang="ko-KR" altLang="en-US" sz="4000" dirty="0" smtClean="0">
              <a:latin typeface="양재깨비체B" panose="02020603020101020101" pitchFamily="18" charset="-127"/>
              <a:ea typeface="양재깨비체B" panose="02020603020101020101" pitchFamily="18" charset="-127"/>
            </a:endParaRPr>
          </a:p>
          <a:p>
            <a:pPr lvl="0" fontAlgn="base">
              <a:buBlip>
                <a:blip r:embed="rId2"/>
              </a:buBlip>
            </a:pPr>
            <a:r>
              <a:rPr lang="ko-KR" altLang="en-US" sz="4000" dirty="0" smtClean="0">
                <a:latin typeface="양재깨비체B" panose="02020603020101020101" pitchFamily="18" charset="-127"/>
                <a:ea typeface="양재깨비체B" panose="02020603020101020101" pitchFamily="18" charset="-127"/>
              </a:rPr>
              <a:t> 애주가 간 </a:t>
            </a:r>
            <a:r>
              <a:rPr lang="ko-KR" altLang="en-US" sz="4000" dirty="0">
                <a:latin typeface="양재깨비체B" panose="02020603020101020101" pitchFamily="18" charset="-127"/>
                <a:ea typeface="양재깨비체B" panose="02020603020101020101" pitchFamily="18" charset="-127"/>
              </a:rPr>
              <a:t>쉽고 자유로운 </a:t>
            </a:r>
            <a:r>
              <a:rPr lang="ko-KR" altLang="en-US" sz="4000" dirty="0" smtClean="0">
                <a:latin typeface="양재깨비체B" panose="02020603020101020101" pitchFamily="18" charset="-127"/>
                <a:ea typeface="양재깨비체B" panose="02020603020101020101" pitchFamily="18" charset="-127"/>
              </a:rPr>
              <a:t>접근과 친목도모</a:t>
            </a:r>
            <a:endParaRPr lang="en-US" altLang="ko-KR" sz="4000" dirty="0" smtClean="0">
              <a:latin typeface="양재깨비체B" panose="02020603020101020101" pitchFamily="18" charset="-127"/>
              <a:ea typeface="양재깨비체B" panose="02020603020101020101" pitchFamily="18" charset="-127"/>
            </a:endParaRPr>
          </a:p>
          <a:p>
            <a:pPr lvl="0" fontAlgn="base">
              <a:buBlip>
                <a:blip r:embed="rId2"/>
              </a:buBlip>
            </a:pPr>
            <a:endParaRPr lang="ko-KR" altLang="en-US" sz="4000" dirty="0">
              <a:latin typeface="양재깨비체B" panose="02020603020101020101" pitchFamily="18" charset="-127"/>
              <a:ea typeface="양재깨비체B" panose="02020603020101020101" pitchFamily="18" charset="-127"/>
            </a:endParaRPr>
          </a:p>
          <a:p>
            <a:pPr lvl="0" fontAlgn="base">
              <a:buBlip>
                <a:blip r:embed="rId2"/>
              </a:buBlip>
            </a:pPr>
            <a:r>
              <a:rPr lang="ko-KR" altLang="en-US" sz="4000" dirty="0" smtClean="0">
                <a:latin typeface="양재깨비체B" panose="02020603020101020101" pitchFamily="18" charset="-127"/>
                <a:ea typeface="양재깨비체B" panose="02020603020101020101" pitchFamily="18" charset="-127"/>
              </a:rPr>
              <a:t> 광고 수익 및 후원</a:t>
            </a:r>
            <a:endParaRPr lang="ko-KR" altLang="en-US" sz="4000" dirty="0">
              <a:latin typeface="양재깨비체B" panose="02020603020101020101" pitchFamily="18" charset="-127"/>
              <a:ea typeface="양재깨비체B" panose="02020603020101020101" pitchFamily="18" charset="-127"/>
            </a:endParaRPr>
          </a:p>
          <a:p>
            <a:pPr>
              <a:buBlip>
                <a:blip r:embed="rId2"/>
              </a:buBlip>
            </a:pPr>
            <a:endParaRPr lang="ko-KR" altLang="en-US" sz="4000" dirty="0">
              <a:latin typeface="210 카툰스토리 L" panose="02020603020101020101" pitchFamily="18" charset="-127"/>
              <a:ea typeface="210 카툰스토리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870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298357"/>
            <a:ext cx="10515600" cy="387860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66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양재깨비체B" panose="02020603020101020101" pitchFamily="18" charset="-127"/>
                <a:ea typeface="양재깨비체B" panose="02020603020101020101" pitchFamily="18" charset="-127"/>
              </a:rPr>
              <a:t>-</a:t>
            </a:r>
            <a:r>
              <a:rPr lang="ko-KR" altLang="en-US" sz="66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양재깨비체B" panose="02020603020101020101" pitchFamily="18" charset="-127"/>
                <a:ea typeface="양재깨비체B" panose="02020603020101020101" pitchFamily="18" charset="-127"/>
              </a:rPr>
              <a:t>개발 환경 및  과정</a:t>
            </a:r>
            <a:r>
              <a:rPr lang="en-US" altLang="ko-KR" sz="66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양재깨비체B" panose="02020603020101020101" pitchFamily="18" charset="-127"/>
                <a:ea typeface="양재깨비체B" panose="02020603020101020101" pitchFamily="18" charset="-127"/>
              </a:rPr>
              <a:t>-</a:t>
            </a:r>
            <a:endParaRPr lang="ko-KR" altLang="en-US" sz="66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5">
                  <a:lumMod val="75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양재깨비체B" panose="02020603020101020101" pitchFamily="18" charset="-127"/>
              <a:ea typeface="양재깨비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371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46637"/>
            <a:ext cx="12192000" cy="1142399"/>
          </a:xfrm>
          <a:solidFill>
            <a:srgbClr val="00FF00"/>
          </a:solidFill>
        </p:spPr>
        <p:txBody>
          <a:bodyPr>
            <a:normAutofit/>
          </a:bodyPr>
          <a:lstStyle/>
          <a:p>
            <a:pPr algn="ctr"/>
            <a:r>
              <a:rPr lang="ko-KR" altLang="en-US" sz="4000" dirty="0" smtClean="0">
                <a:solidFill>
                  <a:schemeClr val="accent5">
                    <a:lumMod val="75000"/>
                  </a:schemeClr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개발환경</a:t>
            </a:r>
            <a:endParaRPr lang="ko-KR" altLang="en-US" sz="4000" dirty="0">
              <a:solidFill>
                <a:schemeClr val="accent5">
                  <a:lumMod val="75000"/>
                </a:schemeClr>
              </a:solidFill>
              <a:latin typeface="양재깨비체B" panose="02020603020101020101" pitchFamily="18" charset="-127"/>
              <a:ea typeface="양재깨비체B" panose="02020603020101020101" pitchFamily="18" charset="-127"/>
            </a:endParaRPr>
          </a:p>
        </p:txBody>
      </p:sp>
      <p:cxnSp>
        <p:nvCxnSpPr>
          <p:cNvPr id="29" name="Straight Arrow Connector 15"/>
          <p:cNvCxnSpPr/>
          <p:nvPr/>
        </p:nvCxnSpPr>
        <p:spPr>
          <a:xfrm flipH="1" flipV="1">
            <a:off x="3206517" y="2754028"/>
            <a:ext cx="1828272" cy="20333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17"/>
          <p:cNvCxnSpPr>
            <a:endCxn id="41" idx="3"/>
          </p:cNvCxnSpPr>
          <p:nvPr/>
        </p:nvCxnSpPr>
        <p:spPr>
          <a:xfrm flipH="1">
            <a:off x="2773019" y="3458006"/>
            <a:ext cx="2193267" cy="37470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19"/>
          <p:cNvCxnSpPr/>
          <p:nvPr/>
        </p:nvCxnSpPr>
        <p:spPr>
          <a:xfrm flipH="1">
            <a:off x="4857175" y="3957693"/>
            <a:ext cx="495621" cy="94160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21"/>
          <p:cNvCxnSpPr/>
          <p:nvPr/>
        </p:nvCxnSpPr>
        <p:spPr>
          <a:xfrm flipH="1">
            <a:off x="5913444" y="4206335"/>
            <a:ext cx="107995" cy="74776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23"/>
          <p:cNvCxnSpPr/>
          <p:nvPr/>
        </p:nvCxnSpPr>
        <p:spPr>
          <a:xfrm>
            <a:off x="6409352" y="4144322"/>
            <a:ext cx="310228" cy="61752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25"/>
          <p:cNvCxnSpPr>
            <a:endCxn id="43" idx="1"/>
          </p:cNvCxnSpPr>
          <p:nvPr/>
        </p:nvCxnSpPr>
        <p:spPr>
          <a:xfrm>
            <a:off x="6858725" y="3209680"/>
            <a:ext cx="595843" cy="1973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27"/>
          <p:cNvCxnSpPr/>
          <p:nvPr/>
        </p:nvCxnSpPr>
        <p:spPr>
          <a:xfrm flipV="1">
            <a:off x="6697015" y="2421664"/>
            <a:ext cx="2685571" cy="31805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29"/>
          <p:cNvCxnSpPr/>
          <p:nvPr/>
        </p:nvCxnSpPr>
        <p:spPr>
          <a:xfrm>
            <a:off x="6719580" y="3789430"/>
            <a:ext cx="1267424" cy="110986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Box 10"/>
          <p:cNvSpPr txBox="1">
            <a:spLocks noChangeArrowheads="1"/>
          </p:cNvSpPr>
          <p:nvPr/>
        </p:nvSpPr>
        <p:spPr bwMode="auto">
          <a:xfrm>
            <a:off x="9489029" y="2561496"/>
            <a:ext cx="8124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450940"/>
            <a:r>
              <a:rPr lang="en-US" sz="1400" b="1" dirty="0" err="1" smtClean="0">
                <a:latin typeface="Lato" panose="020F0502020204030203" pitchFamily="34" charset="0"/>
                <a:ea typeface="Open Sans" pitchFamily="34" charset="0"/>
                <a:cs typeface="Open Sans" pitchFamily="34" charset="0"/>
              </a:rPr>
              <a:t>eXERD</a:t>
            </a:r>
            <a:endParaRPr lang="en-US" sz="1050" b="1" dirty="0">
              <a:latin typeface="Lato" panose="020F0502020204030203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3596">
            <a:off x="7587135" y="4417968"/>
            <a:ext cx="1376443" cy="1370708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018" y="3420208"/>
            <a:ext cx="825001" cy="825001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5787">
            <a:off x="5249893" y="4819344"/>
            <a:ext cx="1505372" cy="1266943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568" y="2754028"/>
            <a:ext cx="1064872" cy="950779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15"/>
          <a:stretch/>
        </p:blipFill>
        <p:spPr>
          <a:xfrm>
            <a:off x="9468601" y="1964989"/>
            <a:ext cx="832920" cy="582090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7314">
            <a:off x="6509633" y="4862133"/>
            <a:ext cx="998255" cy="998255"/>
          </a:xfrm>
          <a:prstGeom prst="rect">
            <a:avLst/>
          </a:prstGeom>
        </p:spPr>
      </p:pic>
      <p:sp>
        <p:nvSpPr>
          <p:cNvPr id="47" name="Text Box 10"/>
          <p:cNvSpPr txBox="1">
            <a:spLocks noChangeArrowheads="1"/>
          </p:cNvSpPr>
          <p:nvPr/>
        </p:nvSpPr>
        <p:spPr bwMode="auto">
          <a:xfrm>
            <a:off x="5026406" y="1593706"/>
            <a:ext cx="1670609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450940"/>
            <a:r>
              <a:rPr lang="en-US" sz="1400" b="1" dirty="0" smtClean="0">
                <a:latin typeface="Lato" panose="020F0502020204030203" pitchFamily="34" charset="0"/>
                <a:ea typeface="Open Sans" pitchFamily="34" charset="0"/>
                <a:cs typeface="Open Sans" pitchFamily="34" charset="0"/>
              </a:rPr>
              <a:t>OS</a:t>
            </a:r>
          </a:p>
          <a:p>
            <a:pPr algn="ctr" defTabSz="1450940"/>
            <a:r>
              <a:rPr lang="en-US" sz="1400" b="1" dirty="0" smtClean="0">
                <a:latin typeface="Lato" panose="020F0502020204030203" pitchFamily="34" charset="0"/>
                <a:ea typeface="Open Sans" pitchFamily="34" charset="0"/>
                <a:cs typeface="Open Sans" pitchFamily="34" charset="0"/>
              </a:rPr>
              <a:t>Windows 7 &amp; After</a:t>
            </a:r>
            <a:endParaRPr lang="en-US" sz="1050" b="1" dirty="0">
              <a:latin typeface="Lato" panose="020F0502020204030203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175" y="2261850"/>
            <a:ext cx="2041169" cy="2041169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939" y="2247344"/>
            <a:ext cx="1292544" cy="693417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667" y="4144322"/>
            <a:ext cx="1621295" cy="492783"/>
          </a:xfrm>
          <a:prstGeom prst="rect">
            <a:avLst/>
          </a:prstGeom>
        </p:spPr>
      </p:pic>
      <p:cxnSp>
        <p:nvCxnSpPr>
          <p:cNvPr id="51" name="Straight Arrow Connector 29"/>
          <p:cNvCxnSpPr>
            <a:endCxn id="50" idx="1"/>
          </p:cNvCxnSpPr>
          <p:nvPr/>
        </p:nvCxnSpPr>
        <p:spPr>
          <a:xfrm>
            <a:off x="6898344" y="3551833"/>
            <a:ext cx="1890323" cy="83888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25"/>
          <p:cNvCxnSpPr>
            <a:endCxn id="43" idx="3"/>
          </p:cNvCxnSpPr>
          <p:nvPr/>
        </p:nvCxnSpPr>
        <p:spPr>
          <a:xfrm>
            <a:off x="8519440" y="3229418"/>
            <a:ext cx="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518" y="4689445"/>
            <a:ext cx="947163" cy="763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4" name="Straight Arrow Connector 17"/>
          <p:cNvCxnSpPr/>
          <p:nvPr/>
        </p:nvCxnSpPr>
        <p:spPr>
          <a:xfrm flipH="1">
            <a:off x="3206517" y="3769620"/>
            <a:ext cx="1828274" cy="99223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 Box 10"/>
          <p:cNvSpPr txBox="1">
            <a:spLocks noChangeArrowheads="1"/>
          </p:cNvSpPr>
          <p:nvPr/>
        </p:nvSpPr>
        <p:spPr bwMode="auto">
          <a:xfrm>
            <a:off x="2444663" y="5545637"/>
            <a:ext cx="8124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450940"/>
            <a:r>
              <a:rPr lang="en-US" sz="1400" b="1" dirty="0" err="1" smtClean="0">
                <a:latin typeface="Lato" panose="020F0502020204030203" pitchFamily="34" charset="0"/>
                <a:ea typeface="Open Sans" pitchFamily="34" charset="0"/>
                <a:cs typeface="Open Sans" pitchFamily="34" charset="0"/>
              </a:rPr>
              <a:t>Git</a:t>
            </a:r>
            <a:r>
              <a:rPr lang="en-US" sz="1400" b="1" dirty="0" smtClean="0">
                <a:latin typeface="Lato" panose="020F0502020204030203" pitchFamily="34" charset="0"/>
                <a:ea typeface="Open Sans" pitchFamily="34" charset="0"/>
                <a:cs typeface="Open Sans" pitchFamily="34" charset="0"/>
              </a:rPr>
              <a:t> Hub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44" y="4899293"/>
            <a:ext cx="1037529" cy="951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913" y="2940761"/>
            <a:ext cx="737508" cy="740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 Box 10"/>
          <p:cNvSpPr txBox="1">
            <a:spLocks noChangeArrowheads="1"/>
          </p:cNvSpPr>
          <p:nvPr/>
        </p:nvSpPr>
        <p:spPr bwMode="auto">
          <a:xfrm>
            <a:off x="4213914" y="5918443"/>
            <a:ext cx="8124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450940"/>
            <a:r>
              <a:rPr lang="en-US" sz="1400" b="1" dirty="0" smtClean="0">
                <a:latin typeface="Lato" panose="020F0502020204030203" pitchFamily="34" charset="0"/>
                <a:ea typeface="Open Sans" pitchFamily="34" charset="0"/>
                <a:cs typeface="Open Sans" pitchFamily="34" charset="0"/>
              </a:rPr>
              <a:t>STS</a:t>
            </a:r>
          </a:p>
        </p:txBody>
      </p:sp>
    </p:spTree>
    <p:extLst>
      <p:ext uri="{BB962C8B-B14F-4D97-AF65-F5344CB8AC3E}">
        <p14:creationId xmlns:p14="http://schemas.microsoft.com/office/powerpoint/2010/main" val="400538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142399"/>
          </a:xfrm>
          <a:solidFill>
            <a:srgbClr val="00FF00"/>
          </a:solidFill>
        </p:spPr>
        <p:txBody>
          <a:bodyPr>
            <a:normAutofit/>
          </a:bodyPr>
          <a:lstStyle/>
          <a:p>
            <a:pPr algn="ctr"/>
            <a:r>
              <a:rPr lang="ko-KR" altLang="en-US" sz="4000" dirty="0" smtClean="0">
                <a:solidFill>
                  <a:schemeClr val="accent5">
                    <a:lumMod val="75000"/>
                  </a:schemeClr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깃 허브</a:t>
            </a:r>
            <a:endParaRPr lang="ko-KR" altLang="en-US" sz="4000" dirty="0">
              <a:solidFill>
                <a:schemeClr val="accent5">
                  <a:lumMod val="75000"/>
                </a:schemeClr>
              </a:solidFill>
              <a:latin typeface="양재깨비체B" panose="02020603020101020101" pitchFamily="18" charset="-127"/>
              <a:ea typeface="양재깨비체B" panose="02020603020101020101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188" y="1610784"/>
            <a:ext cx="3261145" cy="4163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25665" y="6006067"/>
            <a:ext cx="1236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커밋</a:t>
            </a:r>
            <a:r>
              <a:rPr lang="ko-KR" altLang="en-US" b="1" dirty="0" smtClean="0"/>
              <a:t> 화면</a:t>
            </a:r>
            <a:endParaRPr lang="ko-KR" altLang="en-US" b="1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962" y="1631951"/>
            <a:ext cx="3440106" cy="4142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621598" y="6026204"/>
            <a:ext cx="1681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Merge </a:t>
            </a:r>
            <a:r>
              <a:rPr lang="ko-KR" altLang="en-US" b="1" dirty="0" smtClean="0"/>
              <a:t>화면</a:t>
            </a:r>
            <a:endParaRPr lang="ko-KR" altLang="en-US" b="1" dirty="0"/>
          </a:p>
        </p:txBody>
      </p:sp>
      <p:sp>
        <p:nvSpPr>
          <p:cNvPr id="6" name="오른쪽 화살표 5"/>
          <p:cNvSpPr/>
          <p:nvPr/>
        </p:nvSpPr>
        <p:spPr>
          <a:xfrm>
            <a:off x="8043333" y="3300413"/>
            <a:ext cx="691628" cy="697440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631951"/>
            <a:ext cx="4083046" cy="4098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오른쪽 화살표 10"/>
          <p:cNvSpPr/>
          <p:nvPr/>
        </p:nvSpPr>
        <p:spPr>
          <a:xfrm>
            <a:off x="4090560" y="3300413"/>
            <a:ext cx="691628" cy="697440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423457" y="6006067"/>
            <a:ext cx="1236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관</a:t>
            </a:r>
            <a:r>
              <a:rPr lang="ko-KR" altLang="en-US" b="1" dirty="0"/>
              <a:t>리</a:t>
            </a:r>
            <a:r>
              <a:rPr lang="ko-KR" altLang="en-US" b="1" dirty="0" smtClean="0"/>
              <a:t> 화면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9439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365127"/>
            <a:ext cx="12192000" cy="1142399"/>
          </a:xfrm>
          <a:solidFill>
            <a:srgbClr val="00FF00"/>
          </a:solidFill>
        </p:spPr>
        <p:txBody>
          <a:bodyPr>
            <a:normAutofit/>
          </a:bodyPr>
          <a:lstStyle/>
          <a:p>
            <a:pPr algn="ctr"/>
            <a:r>
              <a:rPr lang="ko-KR" altLang="en-US" sz="4000" dirty="0" smtClean="0">
                <a:solidFill>
                  <a:schemeClr val="accent5">
                    <a:lumMod val="75000"/>
                  </a:schemeClr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서버 및 </a:t>
            </a:r>
            <a:r>
              <a:rPr lang="en-US" altLang="ko-KR" sz="4000" dirty="0" smtClean="0">
                <a:solidFill>
                  <a:schemeClr val="accent5">
                    <a:lumMod val="75000"/>
                  </a:schemeClr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DB</a:t>
            </a:r>
            <a:r>
              <a:rPr lang="ko-KR" altLang="en-US" sz="4000" dirty="0" smtClean="0">
                <a:solidFill>
                  <a:schemeClr val="accent5">
                    <a:lumMod val="75000"/>
                  </a:schemeClr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 구성</a:t>
            </a:r>
            <a:endParaRPr lang="ko-KR" altLang="en-US" sz="4000" dirty="0">
              <a:solidFill>
                <a:schemeClr val="accent5">
                  <a:lumMod val="75000"/>
                </a:schemeClr>
              </a:solidFill>
              <a:latin typeface="양재깨비체B" panose="02020603020101020101" pitchFamily="18" charset="-127"/>
              <a:ea typeface="양재깨비체B" panose="02020603020101020101" pitchFamily="18" charset="-127"/>
            </a:endParaRPr>
          </a:p>
        </p:txBody>
      </p:sp>
      <p:pic>
        <p:nvPicPr>
          <p:cNvPr id="4" name="Picture 2" descr="C:\Users\hyunsu\Downloads\팀프로젝트\발표자료준비\디비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461" y="5489411"/>
            <a:ext cx="1221523" cy="9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hyunsu\Downloads\팀프로젝트\발표자료준비\아파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295" y="4834072"/>
            <a:ext cx="1523036" cy="112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hyunsu\Downloads\팀프로젝트\발표자료준비\디비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461" y="1585545"/>
            <a:ext cx="1221523" cy="9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437" y="3034402"/>
            <a:ext cx="1626951" cy="824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직선 화살표 연결선 9"/>
          <p:cNvCxnSpPr/>
          <p:nvPr/>
        </p:nvCxnSpPr>
        <p:spPr>
          <a:xfrm>
            <a:off x="2454912" y="3859334"/>
            <a:ext cx="1996903" cy="974738"/>
          </a:xfrm>
          <a:prstGeom prst="straightConnector1">
            <a:avLst/>
          </a:prstGeom>
          <a:ln w="38100">
            <a:solidFill>
              <a:srgbClr val="00EA3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5" idx="3"/>
            <a:endCxn id="7" idx="2"/>
          </p:cNvCxnSpPr>
          <p:nvPr/>
        </p:nvCxnSpPr>
        <p:spPr>
          <a:xfrm flipV="1">
            <a:off x="5213332" y="2490945"/>
            <a:ext cx="4426891" cy="2903282"/>
          </a:xfrm>
          <a:prstGeom prst="straightConnector1">
            <a:avLst/>
          </a:prstGeom>
          <a:ln w="38100">
            <a:solidFill>
              <a:srgbClr val="00EA3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7" idx="2"/>
            <a:endCxn id="4" idx="0"/>
          </p:cNvCxnSpPr>
          <p:nvPr/>
        </p:nvCxnSpPr>
        <p:spPr>
          <a:xfrm>
            <a:off x="9640223" y="2490945"/>
            <a:ext cx="0" cy="2998466"/>
          </a:xfrm>
          <a:prstGeom prst="straightConnector1">
            <a:avLst/>
          </a:prstGeom>
          <a:ln w="38100">
            <a:solidFill>
              <a:srgbClr val="00EA3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5" idx="3"/>
            <a:endCxn id="4" idx="0"/>
          </p:cNvCxnSpPr>
          <p:nvPr/>
        </p:nvCxnSpPr>
        <p:spPr>
          <a:xfrm>
            <a:off x="5213332" y="5394227"/>
            <a:ext cx="4426891" cy="95184"/>
          </a:xfrm>
          <a:prstGeom prst="straightConnector1">
            <a:avLst/>
          </a:prstGeom>
          <a:ln w="38100">
            <a:solidFill>
              <a:srgbClr val="00EA3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2313343" y="2002334"/>
            <a:ext cx="0" cy="1021057"/>
          </a:xfrm>
          <a:prstGeom prst="straightConnector1">
            <a:avLst/>
          </a:prstGeom>
          <a:ln w="38100">
            <a:solidFill>
              <a:srgbClr val="00EA3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순서도: 수행의 시작/종료 48"/>
          <p:cNvSpPr/>
          <p:nvPr/>
        </p:nvSpPr>
        <p:spPr>
          <a:xfrm>
            <a:off x="1677371" y="1827571"/>
            <a:ext cx="1271943" cy="340714"/>
          </a:xfrm>
          <a:prstGeom prst="flowChartTerminator">
            <a:avLst/>
          </a:prstGeom>
          <a:solidFill>
            <a:srgbClr val="3E7A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외부접속</a:t>
            </a:r>
            <a:endParaRPr lang="ko-KR" altLang="en-US" dirty="0"/>
          </a:p>
        </p:txBody>
      </p:sp>
      <p:sp>
        <p:nvSpPr>
          <p:cNvPr id="53" name="순서도: 수행의 시작/종료 52"/>
          <p:cNvSpPr/>
          <p:nvPr/>
        </p:nvSpPr>
        <p:spPr>
          <a:xfrm>
            <a:off x="8255001" y="1641002"/>
            <a:ext cx="1151465" cy="527283"/>
          </a:xfrm>
          <a:prstGeom prst="flowChartTerminator">
            <a:avLst/>
          </a:prstGeom>
          <a:solidFill>
            <a:srgbClr val="3E7A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/>
              <a:t>Original </a:t>
            </a:r>
            <a:r>
              <a:rPr lang="en-US" altLang="ko-KR" dirty="0"/>
              <a:t>DB</a:t>
            </a:r>
            <a:endParaRPr lang="ko-KR" altLang="en-US" dirty="0"/>
          </a:p>
        </p:txBody>
      </p:sp>
      <p:sp>
        <p:nvSpPr>
          <p:cNvPr id="54" name="순서도: 수행의 시작/종료 53"/>
          <p:cNvSpPr/>
          <p:nvPr/>
        </p:nvSpPr>
        <p:spPr>
          <a:xfrm>
            <a:off x="6207616" y="3694954"/>
            <a:ext cx="1131707" cy="340714"/>
          </a:xfrm>
          <a:prstGeom prst="flowChartTerminator">
            <a:avLst/>
          </a:prstGeom>
          <a:solidFill>
            <a:srgbClr val="3E7A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request</a:t>
            </a:r>
            <a:endParaRPr lang="ko-KR" altLang="en-US" dirty="0"/>
          </a:p>
        </p:txBody>
      </p:sp>
      <p:sp>
        <p:nvSpPr>
          <p:cNvPr id="55" name="순서도: 수행의 시작/종료 54"/>
          <p:cNvSpPr/>
          <p:nvPr/>
        </p:nvSpPr>
        <p:spPr>
          <a:xfrm>
            <a:off x="6937123" y="5601397"/>
            <a:ext cx="1131707" cy="340714"/>
          </a:xfrm>
          <a:prstGeom prst="flowChartTerminator">
            <a:avLst/>
          </a:prstGeom>
          <a:solidFill>
            <a:srgbClr val="3E7A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select</a:t>
            </a:r>
            <a:endParaRPr lang="ko-KR" altLang="en-US" dirty="0"/>
          </a:p>
        </p:txBody>
      </p:sp>
      <p:sp>
        <p:nvSpPr>
          <p:cNvPr id="56" name="순서도: 수행의 시작/종료 55"/>
          <p:cNvSpPr/>
          <p:nvPr/>
        </p:nvSpPr>
        <p:spPr>
          <a:xfrm>
            <a:off x="9697287" y="3480367"/>
            <a:ext cx="1262485" cy="509813"/>
          </a:xfrm>
          <a:prstGeom prst="flowChartTerminator">
            <a:avLst/>
          </a:prstGeom>
          <a:solidFill>
            <a:srgbClr val="3E7A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Real Time</a:t>
            </a:r>
            <a:endParaRPr lang="ko-KR" altLang="en-US" dirty="0"/>
          </a:p>
        </p:txBody>
      </p:sp>
      <p:sp>
        <p:nvSpPr>
          <p:cNvPr id="57" name="순서도: 수행의 시작/종료 56"/>
          <p:cNvSpPr/>
          <p:nvPr/>
        </p:nvSpPr>
        <p:spPr>
          <a:xfrm>
            <a:off x="8675797" y="6460485"/>
            <a:ext cx="1928851" cy="268873"/>
          </a:xfrm>
          <a:prstGeom prst="flowChartTerminator">
            <a:avLst/>
          </a:prstGeom>
          <a:solidFill>
            <a:srgbClr val="3E7A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Replication DB</a:t>
            </a:r>
            <a:endParaRPr lang="ko-KR" altLang="en-US" dirty="0"/>
          </a:p>
        </p:txBody>
      </p:sp>
      <p:sp>
        <p:nvSpPr>
          <p:cNvPr id="58" name="순서도: 수행의 시작/종료 57"/>
          <p:cNvSpPr/>
          <p:nvPr/>
        </p:nvSpPr>
        <p:spPr>
          <a:xfrm>
            <a:off x="3815842" y="5954382"/>
            <a:ext cx="1271943" cy="340714"/>
          </a:xfrm>
          <a:prstGeom prst="flowChartTerminator">
            <a:avLst/>
          </a:prstGeom>
          <a:solidFill>
            <a:srgbClr val="3E7A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Server</a:t>
            </a:r>
            <a:endParaRPr lang="ko-KR" altLang="en-US" dirty="0"/>
          </a:p>
        </p:txBody>
      </p:sp>
      <p:sp>
        <p:nvSpPr>
          <p:cNvPr id="23" name="순서도: 수행의 시작/종료 22"/>
          <p:cNvSpPr/>
          <p:nvPr/>
        </p:nvSpPr>
        <p:spPr>
          <a:xfrm>
            <a:off x="1677371" y="4282905"/>
            <a:ext cx="1775992" cy="340714"/>
          </a:xfrm>
          <a:prstGeom prst="flowChartTerminator">
            <a:avLst/>
          </a:prstGeom>
          <a:solidFill>
            <a:srgbClr val="3E7A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Port Forward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656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142399"/>
          </a:xfrm>
          <a:solidFill>
            <a:srgbClr val="00FF00"/>
          </a:solidFill>
        </p:spPr>
        <p:txBody>
          <a:bodyPr>
            <a:normAutofit/>
          </a:bodyPr>
          <a:lstStyle/>
          <a:p>
            <a:pPr algn="ctr"/>
            <a:r>
              <a:rPr lang="en-US" altLang="ko-KR" sz="4000" dirty="0" smtClean="0">
                <a:solidFill>
                  <a:schemeClr val="accent5">
                    <a:lumMod val="75000"/>
                  </a:schemeClr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Spring MVC</a:t>
            </a:r>
            <a:endParaRPr lang="ko-KR" altLang="en-US" sz="4000" dirty="0">
              <a:solidFill>
                <a:schemeClr val="accent5">
                  <a:lumMod val="75000"/>
                </a:schemeClr>
              </a:solidFill>
              <a:latin typeface="양재깨비체B" panose="02020603020101020101" pitchFamily="18" charset="-127"/>
              <a:ea typeface="양재깨비체B" panose="02020603020101020101" pitchFamily="18" charset="-127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75" y="4205253"/>
            <a:ext cx="5137422" cy="1981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220" y="1552509"/>
            <a:ext cx="3714244" cy="217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753" y="3771047"/>
            <a:ext cx="4284138" cy="144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220" y="5215460"/>
            <a:ext cx="4592109" cy="1607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42" y="1811212"/>
            <a:ext cx="4486982" cy="2399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248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142399"/>
          </a:xfrm>
          <a:solidFill>
            <a:srgbClr val="00FF00"/>
          </a:solidFill>
        </p:spPr>
        <p:txBody>
          <a:bodyPr>
            <a:normAutofit/>
          </a:bodyPr>
          <a:lstStyle/>
          <a:p>
            <a:pPr algn="ctr"/>
            <a:r>
              <a:rPr lang="en-US" altLang="ko-KR" sz="4000" dirty="0" smtClean="0">
                <a:solidFill>
                  <a:schemeClr val="accent5">
                    <a:lumMod val="75000"/>
                  </a:schemeClr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Java &amp; JSP </a:t>
            </a:r>
            <a:r>
              <a:rPr lang="ko-KR" altLang="en-US" sz="4000" dirty="0" smtClean="0">
                <a:solidFill>
                  <a:schemeClr val="accent5">
                    <a:lumMod val="75000"/>
                  </a:schemeClr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구성</a:t>
            </a:r>
            <a:endParaRPr lang="ko-KR" altLang="en-US" sz="4000" dirty="0">
              <a:solidFill>
                <a:schemeClr val="accent5">
                  <a:lumMod val="75000"/>
                </a:schemeClr>
              </a:solidFill>
              <a:latin typeface="양재깨비체B" panose="02020603020101020101" pitchFamily="18" charset="-127"/>
              <a:ea typeface="양재깨비체B" panose="02020603020101020101" pitchFamily="18" charset="-127"/>
            </a:endParaRP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27" y="1512613"/>
            <a:ext cx="11101917" cy="5370788"/>
          </a:xfrm>
        </p:spPr>
      </p:pic>
    </p:spTree>
    <p:extLst>
      <p:ext uri="{BB962C8B-B14F-4D97-AF65-F5344CB8AC3E}">
        <p14:creationId xmlns:p14="http://schemas.microsoft.com/office/powerpoint/2010/main" val="83063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142399"/>
          </a:xfrm>
          <a:solidFill>
            <a:srgbClr val="00FF00"/>
          </a:solidFill>
        </p:spPr>
        <p:txBody>
          <a:bodyPr>
            <a:normAutofit/>
          </a:bodyPr>
          <a:lstStyle/>
          <a:p>
            <a:pPr algn="ctr"/>
            <a:r>
              <a:rPr lang="ko-KR" altLang="en-US" sz="4000" dirty="0" smtClean="0">
                <a:solidFill>
                  <a:schemeClr val="accent5">
                    <a:lumMod val="75000"/>
                  </a:schemeClr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테이블 구성</a:t>
            </a:r>
            <a:endParaRPr lang="ko-KR" altLang="en-US" sz="4000" dirty="0">
              <a:solidFill>
                <a:schemeClr val="accent5">
                  <a:lumMod val="75000"/>
                </a:schemeClr>
              </a:solidFill>
              <a:latin typeface="양재깨비체B" panose="02020603020101020101" pitchFamily="18" charset="-127"/>
              <a:ea typeface="양재깨비체B" panose="0202060302010102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334" y="1550457"/>
            <a:ext cx="9668932" cy="5316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263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142399"/>
          </a:xfrm>
          <a:solidFill>
            <a:srgbClr val="00FF00"/>
          </a:solidFill>
        </p:spPr>
        <p:txBody>
          <a:bodyPr>
            <a:normAutofit/>
          </a:bodyPr>
          <a:lstStyle/>
          <a:p>
            <a:pPr algn="ctr"/>
            <a:r>
              <a:rPr lang="ko-KR" altLang="en-US" sz="4000" dirty="0" smtClean="0">
                <a:solidFill>
                  <a:schemeClr val="accent5">
                    <a:lumMod val="75000"/>
                  </a:schemeClr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프로젝트 일정</a:t>
            </a:r>
            <a:endParaRPr lang="ko-KR" altLang="en-US" sz="4000" dirty="0">
              <a:solidFill>
                <a:schemeClr val="accent5">
                  <a:lumMod val="75000"/>
                </a:schemeClr>
              </a:solidFill>
              <a:latin typeface="양재깨비체B" panose="02020603020101020101" pitchFamily="18" charset="-127"/>
              <a:ea typeface="양재깨비체B" panose="0202060302010102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264" y="5638800"/>
            <a:ext cx="858836" cy="53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508" y="1621650"/>
            <a:ext cx="8438092" cy="5093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5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142399"/>
          </a:xfrm>
          <a:solidFill>
            <a:srgbClr val="00FF00"/>
          </a:solidFill>
        </p:spPr>
        <p:txBody>
          <a:bodyPr>
            <a:normAutofit/>
          </a:bodyPr>
          <a:lstStyle/>
          <a:p>
            <a:pPr algn="ctr"/>
            <a:r>
              <a:rPr lang="ko-KR" altLang="en-US" sz="6000" dirty="0" smtClean="0">
                <a:solidFill>
                  <a:schemeClr val="accent5">
                    <a:lumMod val="75000"/>
                  </a:schemeClr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팀원소개</a:t>
            </a:r>
            <a:endParaRPr lang="ko-KR" altLang="en-US" sz="6000" dirty="0">
              <a:solidFill>
                <a:schemeClr val="accent5">
                  <a:lumMod val="75000"/>
                </a:schemeClr>
              </a:solidFill>
              <a:latin typeface="양재깨비체B" panose="02020603020101020101" pitchFamily="18" charset="-127"/>
              <a:ea typeface="양재깨비체B" panose="0202060302010102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568" y="1661050"/>
            <a:ext cx="2288688" cy="15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2338938" y="3257718"/>
            <a:ext cx="1261531" cy="26343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팀 장 </a:t>
            </a:r>
            <a:r>
              <a:rPr lang="en-US" altLang="ko-KR" sz="1200" dirty="0" smtClean="0"/>
              <a:t>– </a:t>
            </a:r>
            <a:r>
              <a:rPr lang="ko-KR" altLang="en-US" sz="1200" dirty="0" smtClean="0"/>
              <a:t>이준</a:t>
            </a:r>
            <a:r>
              <a:rPr lang="ko-KR" altLang="en-US" sz="1200" dirty="0"/>
              <a:t>범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64854" y="3579452"/>
            <a:ext cx="1409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000" dirty="0" smtClean="0"/>
              <a:t>Spring</a:t>
            </a:r>
          </a:p>
          <a:p>
            <a:pPr marL="285750" indent="-285750">
              <a:buFontTx/>
              <a:buChar char="-"/>
            </a:pPr>
            <a:r>
              <a:rPr lang="en-US" altLang="ko-KR" sz="1000" dirty="0" smtClean="0"/>
              <a:t>GitHub</a:t>
            </a:r>
          </a:p>
          <a:p>
            <a:pPr marL="285750" indent="-285750">
              <a:buFontTx/>
              <a:buChar char="-"/>
            </a:pPr>
            <a:r>
              <a:rPr lang="en-US" altLang="ko-KR" sz="1000" dirty="0" smtClean="0"/>
              <a:t>Java</a:t>
            </a:r>
            <a:endParaRPr lang="ko-KR" altLang="en-US" sz="1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752" y="1661050"/>
            <a:ext cx="1998133" cy="15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568968" y="3579452"/>
            <a:ext cx="1409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000" dirty="0" smtClean="0"/>
              <a:t>DBA</a:t>
            </a:r>
          </a:p>
          <a:p>
            <a:pPr marL="285750" indent="-285750">
              <a:buFontTx/>
              <a:buChar char="-"/>
            </a:pPr>
            <a:r>
              <a:rPr lang="en-US" altLang="ko-KR" sz="1000" dirty="0" smtClean="0"/>
              <a:t>Engineer</a:t>
            </a:r>
          </a:p>
          <a:p>
            <a:pPr marL="285750" indent="-285750">
              <a:buFontTx/>
              <a:buChar char="-"/>
            </a:pPr>
            <a:r>
              <a:rPr lang="en-US" altLang="ko-KR" sz="1000" dirty="0" smtClean="0"/>
              <a:t>Java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787" y="1661050"/>
            <a:ext cx="1970106" cy="15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656129" y="3579452"/>
            <a:ext cx="1409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000" dirty="0" smtClean="0"/>
              <a:t>CSS</a:t>
            </a:r>
          </a:p>
          <a:p>
            <a:pPr marL="285750" indent="-285750">
              <a:buFontTx/>
              <a:buChar char="-"/>
            </a:pPr>
            <a:r>
              <a:rPr lang="en-US" altLang="ko-KR" sz="1000" dirty="0" smtClean="0"/>
              <a:t>HTML</a:t>
            </a:r>
          </a:p>
          <a:p>
            <a:pPr marL="285750" indent="-285750">
              <a:buFontTx/>
              <a:buChar char="-"/>
            </a:pPr>
            <a:r>
              <a:rPr lang="en-US" altLang="ko-KR" sz="1000" dirty="0" smtClean="0"/>
              <a:t>Java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64339" y="6190150"/>
            <a:ext cx="11472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000" dirty="0" smtClean="0"/>
              <a:t>수석 </a:t>
            </a:r>
            <a:r>
              <a:rPr lang="en-US" altLang="ko-KR" sz="1000" dirty="0" smtClean="0"/>
              <a:t>CSS</a:t>
            </a:r>
          </a:p>
          <a:p>
            <a:pPr marL="285750" indent="-285750">
              <a:buFontTx/>
              <a:buChar char="-"/>
            </a:pPr>
            <a:r>
              <a:rPr lang="en-US" altLang="ko-KR" sz="1000" dirty="0" smtClean="0"/>
              <a:t>Google API</a:t>
            </a:r>
          </a:p>
          <a:p>
            <a:pPr marL="285750" indent="-285750">
              <a:buFontTx/>
              <a:buChar char="-"/>
            </a:pPr>
            <a:r>
              <a:rPr lang="en-US" altLang="ko-KR" sz="1000" dirty="0" smtClean="0"/>
              <a:t>Java</a:t>
            </a:r>
            <a:endParaRPr lang="ko-KR" alt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5560519" y="6165555"/>
            <a:ext cx="11049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000" dirty="0" smtClean="0"/>
              <a:t>jQuery</a:t>
            </a:r>
          </a:p>
          <a:p>
            <a:pPr marL="285750" indent="-285750">
              <a:buFontTx/>
              <a:buChar char="-"/>
            </a:pPr>
            <a:r>
              <a:rPr lang="en-US" altLang="ko-KR" sz="1000" dirty="0" smtClean="0"/>
              <a:t>HTML</a:t>
            </a:r>
          </a:p>
          <a:p>
            <a:pPr marL="285750" indent="-285750">
              <a:buFontTx/>
              <a:buChar char="-"/>
            </a:pPr>
            <a:r>
              <a:rPr lang="en-US" altLang="ko-KR" sz="1000" dirty="0" smtClean="0"/>
              <a:t>Java</a:t>
            </a:r>
            <a:endParaRPr lang="ko-KR" alt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8714074" y="6173970"/>
            <a:ext cx="12292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000" dirty="0" smtClean="0"/>
              <a:t>JavaScript</a:t>
            </a:r>
          </a:p>
          <a:p>
            <a:pPr marL="285750" indent="-285750">
              <a:buFontTx/>
              <a:buChar char="-"/>
            </a:pPr>
            <a:r>
              <a:rPr lang="en-US" altLang="ko-KR" sz="1000" dirty="0" smtClean="0"/>
              <a:t>HTML</a:t>
            </a:r>
          </a:p>
          <a:p>
            <a:pPr marL="285750" indent="-285750">
              <a:buFontTx/>
              <a:buChar char="-"/>
            </a:pPr>
            <a:r>
              <a:rPr lang="en-US" altLang="ko-KR" sz="1000" dirty="0" smtClean="0"/>
              <a:t>Java</a:t>
            </a:r>
            <a:endParaRPr lang="ko-KR" altLang="en-US" sz="1000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215" y="4251568"/>
            <a:ext cx="1715391" cy="15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모서리가 둥근 직사각형 19"/>
          <p:cNvSpPr/>
          <p:nvPr/>
        </p:nvSpPr>
        <p:spPr>
          <a:xfrm>
            <a:off x="5643052" y="3257717"/>
            <a:ext cx="1261531" cy="26343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팀 원</a:t>
            </a:r>
            <a:r>
              <a:rPr lang="en-US" altLang="ko-KR" sz="1200" dirty="0" smtClean="0"/>
              <a:t>– </a:t>
            </a:r>
            <a:r>
              <a:rPr lang="ko-KR" altLang="en-US" sz="1200" dirty="0" smtClean="0"/>
              <a:t>김현수</a:t>
            </a:r>
            <a:endParaRPr lang="ko-KR" altLang="en-US" sz="1200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8730214" y="3257718"/>
            <a:ext cx="1261531" cy="26343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팀 원</a:t>
            </a:r>
            <a:r>
              <a:rPr lang="en-US" altLang="ko-KR" sz="1200" dirty="0" smtClean="0"/>
              <a:t>– </a:t>
            </a:r>
            <a:r>
              <a:rPr lang="ko-KR" altLang="en-US" sz="1200" dirty="0"/>
              <a:t>임</a:t>
            </a:r>
            <a:r>
              <a:rPr lang="ko-KR" altLang="en-US" sz="1200" dirty="0" smtClean="0"/>
              <a:t>익재</a:t>
            </a:r>
            <a:endParaRPr lang="ko-KR" altLang="en-US" sz="1200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2393973" y="5910539"/>
            <a:ext cx="1261531" cy="26343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팀 원 </a:t>
            </a:r>
            <a:r>
              <a:rPr lang="en-US" altLang="ko-KR" sz="1200" dirty="0" smtClean="0"/>
              <a:t>– </a:t>
            </a:r>
            <a:r>
              <a:rPr lang="ko-KR" altLang="en-US" sz="1200" dirty="0" smtClean="0"/>
              <a:t>마승희</a:t>
            </a:r>
            <a:endParaRPr lang="ko-KR" altLang="en-US" sz="1200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5500166" y="5779042"/>
            <a:ext cx="1261531" cy="26343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팀 원 </a:t>
            </a:r>
            <a:r>
              <a:rPr lang="en-US" altLang="ko-KR" sz="1200" dirty="0" smtClean="0"/>
              <a:t>– </a:t>
            </a:r>
            <a:r>
              <a:rPr lang="ko-KR" altLang="en-US" sz="1200" dirty="0" smtClean="0"/>
              <a:t>장윤석</a:t>
            </a:r>
            <a:endParaRPr lang="ko-KR" altLang="en-US" sz="1200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8714074" y="5902124"/>
            <a:ext cx="1261531" cy="26343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팀 원 </a:t>
            </a:r>
            <a:r>
              <a:rPr lang="en-US" altLang="ko-KR" sz="1200" dirty="0" smtClean="0"/>
              <a:t>– </a:t>
            </a:r>
            <a:r>
              <a:rPr lang="ko-KR" altLang="en-US" sz="1200" dirty="0" smtClean="0"/>
              <a:t>장완순</a:t>
            </a:r>
            <a:endParaRPr lang="ko-KR" altLang="en-US" sz="1200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129" y="4251568"/>
            <a:ext cx="1487213" cy="15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229" y="4131268"/>
            <a:ext cx="1536652" cy="15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071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298357"/>
            <a:ext cx="10515600" cy="387860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66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양재깨비체B" panose="02020603020101020101" pitchFamily="18" charset="-127"/>
                <a:ea typeface="양재깨비체B" panose="02020603020101020101" pitchFamily="18" charset="-127"/>
              </a:rPr>
              <a:t>-</a:t>
            </a:r>
            <a:r>
              <a:rPr lang="ko-KR" altLang="en-US" sz="66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양재깨비체B" panose="02020603020101020101" pitchFamily="18" charset="-127"/>
                <a:ea typeface="양재깨비체B" panose="02020603020101020101" pitchFamily="18" charset="-127"/>
              </a:rPr>
              <a:t>주요 기능</a:t>
            </a:r>
            <a:r>
              <a:rPr lang="en-US" altLang="ko-KR" sz="66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양재깨비체B" panose="02020603020101020101" pitchFamily="18" charset="-127"/>
                <a:ea typeface="양재깨비체B" panose="02020603020101020101" pitchFamily="18" charset="-127"/>
              </a:rPr>
              <a:t>-</a:t>
            </a:r>
            <a:endParaRPr lang="ko-KR" altLang="en-US" sz="66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5">
                  <a:lumMod val="75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양재깨비체B" panose="02020603020101020101" pitchFamily="18" charset="-127"/>
              <a:ea typeface="양재깨비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274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142399"/>
          </a:xfrm>
          <a:solidFill>
            <a:srgbClr val="00FF00"/>
          </a:solidFill>
        </p:spPr>
        <p:txBody>
          <a:bodyPr>
            <a:normAutofit/>
          </a:bodyPr>
          <a:lstStyle/>
          <a:p>
            <a:pPr algn="ctr"/>
            <a:r>
              <a:rPr lang="ko-KR" altLang="en-US" sz="4000" dirty="0" smtClean="0">
                <a:solidFill>
                  <a:schemeClr val="accent5">
                    <a:lumMod val="75000"/>
                  </a:schemeClr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주요 기능</a:t>
            </a:r>
            <a:r>
              <a:rPr lang="en-US" altLang="ko-KR" sz="4000" dirty="0" smtClean="0">
                <a:solidFill>
                  <a:schemeClr val="accent5">
                    <a:lumMod val="75000"/>
                  </a:schemeClr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-</a:t>
            </a:r>
            <a:r>
              <a:rPr lang="ko-KR" altLang="en-US" sz="4000" dirty="0" err="1" smtClean="0">
                <a:solidFill>
                  <a:schemeClr val="accent5">
                    <a:lumMod val="75000"/>
                  </a:schemeClr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메일샌더</a:t>
            </a:r>
            <a:endParaRPr lang="ko-KR" altLang="en-US" sz="4000" dirty="0">
              <a:solidFill>
                <a:schemeClr val="accent5">
                  <a:lumMod val="75000"/>
                </a:schemeClr>
              </a:solidFill>
              <a:latin typeface="양재깨비체B" panose="02020603020101020101" pitchFamily="18" charset="-127"/>
              <a:ea typeface="양재깨비체B" panose="02020603020101020101" pitchFamily="18" charset="-127"/>
            </a:endParaRPr>
          </a:p>
        </p:txBody>
      </p:sp>
      <p:pic>
        <p:nvPicPr>
          <p:cNvPr id="23" name="Picture 2" descr="C:\Users\hyunsu\Downloads\팀프로젝트\발표자료준비\메일인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931" y="2225062"/>
            <a:ext cx="4724343" cy="188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:\Users\hyunsu\Downloads\팀프로젝트\발표자료준비\메일에러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536" y="4391421"/>
            <a:ext cx="3562350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" y="2225063"/>
            <a:ext cx="7368870" cy="311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393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142399"/>
          </a:xfrm>
          <a:solidFill>
            <a:srgbClr val="00FF00"/>
          </a:solidFill>
        </p:spPr>
        <p:txBody>
          <a:bodyPr>
            <a:normAutofit/>
          </a:bodyPr>
          <a:lstStyle/>
          <a:p>
            <a:pPr algn="ctr"/>
            <a:r>
              <a:rPr lang="ko-KR" altLang="en-US" sz="4000" dirty="0" smtClean="0">
                <a:solidFill>
                  <a:schemeClr val="accent5">
                    <a:lumMod val="75000"/>
                  </a:schemeClr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주요 기능</a:t>
            </a:r>
            <a:r>
              <a:rPr lang="en-US" altLang="ko-KR" sz="4000" dirty="0" smtClean="0">
                <a:solidFill>
                  <a:schemeClr val="accent5">
                    <a:lumMod val="75000"/>
                  </a:schemeClr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-</a:t>
            </a:r>
            <a:r>
              <a:rPr lang="ko-KR" altLang="en-US" sz="4000" dirty="0" err="1" smtClean="0">
                <a:solidFill>
                  <a:schemeClr val="accent5">
                    <a:lumMod val="75000"/>
                  </a:schemeClr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메일샌더</a:t>
            </a:r>
            <a:endParaRPr lang="ko-KR" altLang="en-US" sz="4000" dirty="0">
              <a:solidFill>
                <a:schemeClr val="accent5">
                  <a:lumMod val="75000"/>
                </a:schemeClr>
              </a:solidFill>
              <a:latin typeface="양재깨비체B" panose="02020603020101020101" pitchFamily="18" charset="-127"/>
              <a:ea typeface="양재깨비체B" panose="02020603020101020101" pitchFamily="18" charset="-127"/>
            </a:endParaRPr>
          </a:p>
        </p:txBody>
      </p:sp>
      <p:pic>
        <p:nvPicPr>
          <p:cNvPr id="1026" name="Picture 2" descr="C:\Users\iiijjj\Desktop\KakaoTalk_20160216_1234060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1352" y="1608889"/>
            <a:ext cx="7310507" cy="103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iiijjj\Desktop\KakaoTalk_20160216_12340562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" y="2902923"/>
            <a:ext cx="7861367" cy="262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iiijjj\Desktop\KakaoTalk_20160216_12340580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5"/>
          <a:stretch/>
        </p:blipFill>
        <p:spPr bwMode="auto">
          <a:xfrm>
            <a:off x="7867188" y="1701910"/>
            <a:ext cx="4114800" cy="468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40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142399"/>
          </a:xfrm>
          <a:solidFill>
            <a:srgbClr val="00FF00"/>
          </a:solidFill>
        </p:spPr>
        <p:txBody>
          <a:bodyPr>
            <a:normAutofit/>
          </a:bodyPr>
          <a:lstStyle/>
          <a:p>
            <a:pPr algn="ctr"/>
            <a:r>
              <a:rPr lang="ko-KR" altLang="en-US" sz="4000" dirty="0" smtClean="0">
                <a:solidFill>
                  <a:schemeClr val="accent5">
                    <a:lumMod val="75000"/>
                  </a:schemeClr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주요 기능</a:t>
            </a:r>
            <a:r>
              <a:rPr lang="en-US" altLang="ko-KR" sz="4000" dirty="0" smtClean="0">
                <a:solidFill>
                  <a:schemeClr val="accent5">
                    <a:lumMod val="75000"/>
                  </a:schemeClr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-</a:t>
            </a:r>
            <a:r>
              <a:rPr lang="ko-KR" altLang="en-US" sz="4000" dirty="0" smtClean="0">
                <a:solidFill>
                  <a:schemeClr val="accent5">
                    <a:lumMod val="75000"/>
                  </a:schemeClr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자동완성</a:t>
            </a:r>
            <a:endParaRPr lang="ko-KR" altLang="en-US" sz="4000" dirty="0">
              <a:solidFill>
                <a:schemeClr val="accent5">
                  <a:lumMod val="75000"/>
                </a:schemeClr>
              </a:solidFill>
              <a:latin typeface="양재깨비체B" panose="02020603020101020101" pitchFamily="18" charset="-127"/>
              <a:ea typeface="양재깨비체B" panose="02020603020101020101" pitchFamily="18" charset="-127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33" y="1733550"/>
            <a:ext cx="5382485" cy="4591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C:\Users\iiijjj\Desktop\이미지\전국랭킹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2" r="-1" b="42445"/>
          <a:stretch/>
        </p:blipFill>
        <p:spPr bwMode="auto">
          <a:xfrm>
            <a:off x="5653418" y="1581149"/>
            <a:ext cx="7820025" cy="258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iiijjj\Desktop\이미지\랭킹검색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418" y="4093633"/>
            <a:ext cx="7219950" cy="245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52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59267" y="0"/>
            <a:ext cx="12192000" cy="1142399"/>
          </a:xfrm>
          <a:solidFill>
            <a:srgbClr val="00FF00"/>
          </a:solidFill>
        </p:spPr>
        <p:txBody>
          <a:bodyPr>
            <a:normAutofit/>
          </a:bodyPr>
          <a:lstStyle/>
          <a:p>
            <a:pPr algn="ctr"/>
            <a:r>
              <a:rPr lang="ko-KR" altLang="en-US" sz="4000" dirty="0" smtClean="0">
                <a:solidFill>
                  <a:schemeClr val="accent5">
                    <a:lumMod val="50000"/>
                  </a:schemeClr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주요 기능</a:t>
            </a:r>
            <a:r>
              <a:rPr lang="en-US" altLang="ko-KR" sz="4000" dirty="0" smtClean="0">
                <a:solidFill>
                  <a:schemeClr val="accent5">
                    <a:lumMod val="50000"/>
                  </a:schemeClr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- </a:t>
            </a:r>
            <a:r>
              <a:rPr lang="ko-KR" altLang="en-US" sz="4000" dirty="0" smtClean="0">
                <a:solidFill>
                  <a:schemeClr val="accent5">
                    <a:lumMod val="50000"/>
                  </a:schemeClr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지도</a:t>
            </a:r>
            <a:endParaRPr lang="ko-KR" altLang="en-US" sz="4000" dirty="0">
              <a:solidFill>
                <a:schemeClr val="accent5">
                  <a:lumMod val="50000"/>
                </a:schemeClr>
              </a:solidFill>
              <a:latin typeface="양재깨비체B" panose="02020603020101020101" pitchFamily="18" charset="-127"/>
              <a:ea typeface="양재깨비체B" panose="02020603020101020101" pitchFamily="18" charset="-127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068" y="1193799"/>
            <a:ext cx="3283734" cy="5291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9802" y="1323975"/>
            <a:ext cx="3463075" cy="3713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" y="1323974"/>
            <a:ext cx="5190729" cy="516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46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" y="0"/>
            <a:ext cx="12192000" cy="1142399"/>
          </a:xfrm>
          <a:solidFill>
            <a:srgbClr val="00FF00"/>
          </a:solidFill>
        </p:spPr>
        <p:txBody>
          <a:bodyPr>
            <a:normAutofit/>
          </a:bodyPr>
          <a:lstStyle/>
          <a:p>
            <a:pPr algn="ctr"/>
            <a:r>
              <a:rPr lang="ko-KR" altLang="en-US" sz="4000" dirty="0" smtClean="0">
                <a:solidFill>
                  <a:schemeClr val="accent5">
                    <a:lumMod val="50000"/>
                  </a:schemeClr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주요 기능</a:t>
            </a:r>
            <a:r>
              <a:rPr lang="en-US" altLang="ko-KR" sz="4000" dirty="0" smtClean="0">
                <a:solidFill>
                  <a:schemeClr val="accent5">
                    <a:lumMod val="50000"/>
                  </a:schemeClr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- </a:t>
            </a:r>
            <a:r>
              <a:rPr lang="ko-KR" altLang="en-US" sz="4000" dirty="0" smtClean="0">
                <a:solidFill>
                  <a:schemeClr val="accent5">
                    <a:lumMod val="50000"/>
                  </a:schemeClr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사진 </a:t>
            </a:r>
            <a:r>
              <a:rPr lang="ko-KR" altLang="en-US" sz="4000" dirty="0" err="1" smtClean="0">
                <a:solidFill>
                  <a:schemeClr val="accent5">
                    <a:lumMod val="50000"/>
                  </a:schemeClr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미리보기</a:t>
            </a:r>
            <a:endParaRPr lang="ko-KR" altLang="en-US" sz="4000" dirty="0">
              <a:solidFill>
                <a:schemeClr val="accent5">
                  <a:lumMod val="50000"/>
                </a:schemeClr>
              </a:solidFill>
              <a:latin typeface="양재깨비체B" panose="02020603020101020101" pitchFamily="18" charset="-127"/>
              <a:ea typeface="양재깨비체B" panose="02020603020101020101" pitchFamily="18" charset="-127"/>
            </a:endParaRPr>
          </a:p>
        </p:txBody>
      </p:sp>
      <p:pic>
        <p:nvPicPr>
          <p:cNvPr id="1026" name="Picture 2" descr="C:\Users\iiijjj\Desktop\이미지\이미지 미리보기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517" y="1122892"/>
            <a:ext cx="4635500" cy="594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iiijjj\Desktop\이미지\프리뷰j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717675"/>
            <a:ext cx="7393517" cy="395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38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298357"/>
            <a:ext cx="10515600" cy="3878606"/>
          </a:xfrm>
        </p:spPr>
        <p:txBody>
          <a:bodyPr>
            <a:normAutofit/>
          </a:bodyPr>
          <a:lstStyle/>
          <a:p>
            <a:pPr algn="ctr">
              <a:buFontTx/>
              <a:buChar char="-"/>
            </a:pPr>
            <a:r>
              <a:rPr lang="ko-KR" altLang="en-US" sz="66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양재깨비체B" panose="02020603020101020101" pitchFamily="18" charset="-127"/>
                <a:ea typeface="양재깨비체B" panose="02020603020101020101" pitchFamily="18" charset="-127"/>
              </a:rPr>
              <a:t>시연</a:t>
            </a:r>
            <a:r>
              <a:rPr lang="en-US" altLang="ko-KR" sz="66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양재깨비체B" panose="02020603020101020101" pitchFamily="18" charset="-127"/>
                <a:ea typeface="양재깨비체B" panose="02020603020101020101" pitchFamily="18" charset="-127"/>
              </a:rPr>
              <a:t>-</a:t>
            </a:r>
            <a:endParaRPr lang="ko-KR" altLang="en-US" sz="66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5">
                  <a:lumMod val="75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양재깨비체B" panose="02020603020101020101" pitchFamily="18" charset="-127"/>
              <a:ea typeface="양재깨비체B" panose="0202060302010102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668866" y="3470460"/>
            <a:ext cx="11252200" cy="1810681"/>
          </a:xfrm>
          <a:prstGeom prst="round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200" b="1" dirty="0" smtClean="0">
                <a:solidFill>
                  <a:schemeClr val="accent5">
                    <a:lumMod val="75000"/>
                  </a:schemeClr>
                </a:solidFill>
              </a:rPr>
              <a:t>khskhss.iptime.org:3434/</a:t>
            </a:r>
            <a:r>
              <a:rPr lang="en-US" altLang="ko-KR" sz="4200" b="1" dirty="0" err="1" smtClean="0">
                <a:solidFill>
                  <a:schemeClr val="accent5">
                    <a:lumMod val="75000"/>
                  </a:schemeClr>
                </a:solidFill>
              </a:rPr>
              <a:t>ProjectCall</a:t>
            </a:r>
            <a:r>
              <a:rPr lang="en-US" altLang="ko-KR" sz="4200" b="1" dirty="0" smtClean="0">
                <a:solidFill>
                  <a:schemeClr val="accent5">
                    <a:lumMod val="75000"/>
                  </a:schemeClr>
                </a:solidFill>
              </a:rPr>
              <a:t>/index</a:t>
            </a:r>
            <a:endParaRPr lang="ko-KR" altLang="en-US" sz="42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1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298357"/>
            <a:ext cx="10515600" cy="3878606"/>
          </a:xfrm>
        </p:spPr>
        <p:txBody>
          <a:bodyPr>
            <a:normAutofit/>
          </a:bodyPr>
          <a:lstStyle/>
          <a:p>
            <a:pPr algn="ctr">
              <a:buFontTx/>
              <a:buChar char="-"/>
            </a:pPr>
            <a:r>
              <a:rPr lang="en-US" altLang="ko-KR" sz="66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양재깨비체B" panose="02020603020101020101" pitchFamily="18" charset="-127"/>
                <a:ea typeface="양재깨비체B" panose="02020603020101020101" pitchFamily="18" charset="-127"/>
              </a:rPr>
              <a:t>Thank </a:t>
            </a:r>
            <a:r>
              <a:rPr lang="en-US" altLang="ko-KR" sz="66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양재깨비체B" panose="02020603020101020101" pitchFamily="18" charset="-127"/>
                <a:ea typeface="양재깨비체B" panose="02020603020101020101" pitchFamily="18" charset="-127"/>
              </a:rPr>
              <a:t>you -</a:t>
            </a:r>
          </a:p>
          <a:p>
            <a:pPr algn="ctr">
              <a:buFontTx/>
              <a:buChar char="-"/>
            </a:pPr>
            <a:r>
              <a:rPr lang="en-US" altLang="ko-KR" sz="66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양재깨비체B" panose="02020603020101020101" pitchFamily="18" charset="-127"/>
                <a:ea typeface="양재깨비체B" panose="02020603020101020101" pitchFamily="18" charset="-127"/>
              </a:rPr>
              <a:t> Q &amp; A -</a:t>
            </a:r>
            <a:endParaRPr lang="ko-KR" altLang="en-US" sz="66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5">
                  <a:lumMod val="75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양재깨비체B" panose="02020603020101020101" pitchFamily="18" charset="-127"/>
              <a:ea typeface="양재깨비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236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142399"/>
          </a:xfrm>
          <a:solidFill>
            <a:srgbClr val="00FF00"/>
          </a:solidFill>
        </p:spPr>
        <p:txBody>
          <a:bodyPr>
            <a:normAutofit/>
          </a:bodyPr>
          <a:lstStyle/>
          <a:p>
            <a:pPr algn="ctr"/>
            <a:r>
              <a:rPr lang="ko-KR" altLang="en-US" sz="6000" dirty="0" smtClean="0">
                <a:solidFill>
                  <a:schemeClr val="accent5">
                    <a:lumMod val="75000"/>
                  </a:schemeClr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발표순서</a:t>
            </a:r>
            <a:endParaRPr lang="ko-KR" altLang="en-US" sz="6000" dirty="0">
              <a:solidFill>
                <a:schemeClr val="accent5">
                  <a:lumMod val="75000"/>
                </a:schemeClr>
              </a:solidFill>
              <a:latin typeface="양재깨비체B" panose="02020603020101020101" pitchFamily="18" charset="-127"/>
              <a:ea typeface="양재깨비체B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26265" y="2032414"/>
            <a:ext cx="3572933" cy="4878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3500" dirty="0" smtClean="0">
                <a:latin typeface="양재깨비체B" panose="02020603020101020101" pitchFamily="18" charset="-127"/>
                <a:ea typeface="양재깨비체B" panose="02020603020101020101" pitchFamily="18" charset="-127"/>
              </a:rPr>
              <a:t>개발 배경과 목적</a:t>
            </a:r>
            <a:endParaRPr lang="en-US" altLang="ko-KR" sz="3500" dirty="0" smtClean="0">
              <a:latin typeface="양재깨비체B" panose="02020603020101020101" pitchFamily="18" charset="-127"/>
              <a:ea typeface="양재깨비체B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3500" dirty="0" smtClean="0">
              <a:latin typeface="양재깨비체B" panose="02020603020101020101" pitchFamily="18" charset="-127"/>
              <a:ea typeface="양재깨비체B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3500" dirty="0" smtClean="0">
                <a:latin typeface="양재깨비체B" panose="02020603020101020101" pitchFamily="18" charset="-127"/>
                <a:ea typeface="양재깨비체B" panose="02020603020101020101" pitchFamily="18" charset="-127"/>
              </a:rPr>
              <a:t>기대효과</a:t>
            </a:r>
            <a:endParaRPr lang="en-US" altLang="ko-KR" sz="3500" dirty="0" smtClean="0">
              <a:latin typeface="양재깨비체B" panose="02020603020101020101" pitchFamily="18" charset="-127"/>
              <a:ea typeface="양재깨비체B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3500" dirty="0" smtClean="0">
              <a:latin typeface="양재깨비체B" panose="02020603020101020101" pitchFamily="18" charset="-127"/>
              <a:ea typeface="양재깨비체B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3500" dirty="0" smtClean="0">
                <a:latin typeface="양재깨비체B" panose="02020603020101020101" pitchFamily="18" charset="-127"/>
                <a:ea typeface="양재깨비체B" panose="02020603020101020101" pitchFamily="18" charset="-127"/>
              </a:rPr>
              <a:t>개발 환경</a:t>
            </a:r>
            <a:endParaRPr lang="en-US" altLang="ko-KR" sz="3500" dirty="0" smtClean="0">
              <a:latin typeface="양재깨비체B" panose="02020603020101020101" pitchFamily="18" charset="-127"/>
              <a:ea typeface="양재깨비체B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3500" dirty="0">
              <a:latin typeface="양재깨비체B" panose="02020603020101020101" pitchFamily="18" charset="-127"/>
              <a:ea typeface="양재깨비체B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3500" dirty="0" smtClean="0">
                <a:latin typeface="양재깨비체B" panose="02020603020101020101" pitchFamily="18" charset="-127"/>
                <a:ea typeface="양재깨비체B" panose="02020603020101020101" pitchFamily="18" charset="-127"/>
              </a:rPr>
              <a:t>주요기능</a:t>
            </a:r>
            <a:endParaRPr lang="en-US" altLang="ko-KR" sz="3500" dirty="0" smtClean="0">
              <a:latin typeface="양재깨비체B" panose="02020603020101020101" pitchFamily="18" charset="-127"/>
              <a:ea typeface="양재깨비체B" panose="02020603020101020101" pitchFamily="18" charset="-127"/>
            </a:endParaRPr>
          </a:p>
          <a:p>
            <a:pPr algn="ctr"/>
            <a:endParaRPr lang="en-US" altLang="ko-KR" sz="2200" dirty="0" smtClean="0">
              <a:latin typeface="양재깨비체B" panose="02020603020101020101" pitchFamily="18" charset="-127"/>
              <a:ea typeface="양재깨비체B" panose="02020603020101020101" pitchFamily="18" charset="-127"/>
            </a:endParaRPr>
          </a:p>
          <a:p>
            <a:pPr algn="ctr"/>
            <a:endParaRPr lang="ko-KR" altLang="en-US" sz="2200" dirty="0">
              <a:latin typeface="양재깨비체B" panose="02020603020101020101" pitchFamily="18" charset="-127"/>
              <a:ea typeface="양재깨비체B" panose="02020603020101020101" pitchFamily="18" charset="-127"/>
            </a:endParaRPr>
          </a:p>
          <a:p>
            <a:endParaRPr lang="ko-KR" altLang="en-US" sz="2200" dirty="0"/>
          </a:p>
        </p:txBody>
      </p:sp>
      <p:sp>
        <p:nvSpPr>
          <p:cNvPr id="5" name="TextBox 4"/>
          <p:cNvSpPr txBox="1"/>
          <p:nvPr/>
        </p:nvSpPr>
        <p:spPr>
          <a:xfrm>
            <a:off x="6722503" y="2032621"/>
            <a:ext cx="267546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3500" dirty="0" smtClean="0">
                <a:latin typeface="양재깨비체B" panose="02020603020101020101" pitchFamily="18" charset="-127"/>
                <a:ea typeface="양재깨비체B" panose="02020603020101020101" pitchFamily="18" charset="-127"/>
              </a:rPr>
              <a:t>시연</a:t>
            </a:r>
            <a:endParaRPr lang="en-US" altLang="ko-KR" sz="3500" dirty="0" smtClean="0">
              <a:latin typeface="양재깨비체B" panose="02020603020101020101" pitchFamily="18" charset="-127"/>
              <a:ea typeface="양재깨비체B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3500" dirty="0">
              <a:latin typeface="양재깨비체B" panose="02020603020101020101" pitchFamily="18" charset="-127"/>
              <a:ea typeface="양재깨비체B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3500" dirty="0" smtClean="0">
                <a:latin typeface="양재깨비체B" panose="02020603020101020101" pitchFamily="18" charset="-127"/>
                <a:ea typeface="양재깨비체B" panose="02020603020101020101" pitchFamily="18" charset="-127"/>
              </a:rPr>
              <a:t>Q&amp;A</a:t>
            </a:r>
            <a:endParaRPr lang="ko-KR" altLang="en-US" sz="3500" dirty="0">
              <a:latin typeface="양재깨비체B" panose="02020603020101020101" pitchFamily="18" charset="-127"/>
              <a:ea typeface="양재깨비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362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838200" y="2298357"/>
            <a:ext cx="10515600" cy="387860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66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양재깨비체B" panose="02020603020101020101" pitchFamily="18" charset="-127"/>
                <a:ea typeface="양재깨비체B" panose="02020603020101020101" pitchFamily="18" charset="-127"/>
              </a:rPr>
              <a:t>-</a:t>
            </a:r>
            <a:r>
              <a:rPr lang="ko-KR" altLang="en-US" sz="66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양재깨비체B" panose="02020603020101020101" pitchFamily="18" charset="-127"/>
                <a:ea typeface="양재깨비체B" panose="02020603020101020101" pitchFamily="18" charset="-127"/>
              </a:rPr>
              <a:t>개발 배경 및 목적</a:t>
            </a:r>
            <a:r>
              <a:rPr lang="en-US" altLang="ko-KR" sz="66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양재깨비체B" panose="02020603020101020101" pitchFamily="18" charset="-127"/>
                <a:ea typeface="양재깨비체B" panose="02020603020101020101" pitchFamily="18" charset="-127"/>
              </a:rPr>
              <a:t>-</a:t>
            </a:r>
            <a:endParaRPr lang="ko-KR" altLang="en-US" sz="66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5">
                  <a:lumMod val="75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양재깨비체B" panose="02020603020101020101" pitchFamily="18" charset="-127"/>
              <a:ea typeface="양재깨비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985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142399"/>
          </a:xfrm>
          <a:solidFill>
            <a:srgbClr val="00FF00"/>
          </a:solidFill>
        </p:spPr>
        <p:txBody>
          <a:bodyPr>
            <a:normAutofit/>
          </a:bodyPr>
          <a:lstStyle/>
          <a:p>
            <a:pPr algn="ctr"/>
            <a:r>
              <a:rPr lang="ko-KR" altLang="en-US" sz="4000" dirty="0" smtClean="0">
                <a:solidFill>
                  <a:schemeClr val="accent5">
                    <a:lumMod val="75000"/>
                  </a:schemeClr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사람이 있는 곳에 술이 있다</a:t>
            </a:r>
            <a:endParaRPr lang="ko-KR" altLang="en-US" sz="4000" dirty="0">
              <a:solidFill>
                <a:schemeClr val="accent5">
                  <a:lumMod val="75000"/>
                </a:schemeClr>
              </a:solidFill>
              <a:latin typeface="양재깨비체B" panose="02020603020101020101" pitchFamily="18" charset="-127"/>
              <a:ea typeface="양재깨비체B" panose="02020603020101020101" pitchFamily="18" charset="-127"/>
            </a:endParaRPr>
          </a:p>
        </p:txBody>
      </p:sp>
      <p:pic>
        <p:nvPicPr>
          <p:cNvPr id="1026" name="Picture 2" descr="http://blog.besunny.com/wp-content/uploads/1/cfile27.uf.187010474EEE218002C3D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502" y="2934788"/>
            <a:ext cx="6277120" cy="416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age.hankookilbo.com/i.aspx?Guid=5c69c6fba30f4c2094fac6202dd4cfbd&amp;Month=20140811&amp;size=6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88" y="1545673"/>
            <a:ext cx="5762413" cy="375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46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298357"/>
            <a:ext cx="10515600" cy="387860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6600" b="1" spc="5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210 카툰스토리 R" panose="02020603020101020101" pitchFamily="18" charset="-127"/>
                <a:ea typeface="210 카툰스토리 R" panose="02020603020101020101" pitchFamily="18" charset="-127"/>
              </a:rPr>
              <a:t>개발 배경과 목적</a:t>
            </a:r>
            <a:endParaRPr lang="ko-KR" altLang="en-US" sz="66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210 카툰스토리 R" panose="02020603020101020101" pitchFamily="18" charset="-127"/>
              <a:ea typeface="210 카툰스토리 R" panose="02020603020101020101" pitchFamily="18" charset="-127"/>
            </a:endParaRPr>
          </a:p>
        </p:txBody>
      </p:sp>
      <p:pic>
        <p:nvPicPr>
          <p:cNvPr id="4" name="Picture 6" descr="http://photo.jtbc.joins.com/Prog/enter/nonsummit/Img/20140716_134502_4194.jpg.tn5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52450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http://photo.jtbc.joins.com/Prog/enter/nonsummit/Img/20140716_134546_9080.jpg.tn58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73"/>
          <a:stretch/>
        </p:blipFill>
        <p:spPr bwMode="auto">
          <a:xfrm>
            <a:off x="654776" y="4046765"/>
            <a:ext cx="5524500" cy="281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://photo.jtbc.joins.com/Prog/enter/nonsummit/Img/20140716_134533_6067.jpg.tn58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452" y="1241751"/>
            <a:ext cx="5524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http://photo.jtbc.joins.com/Prog/enter/nonsummit/Img/20140716_135629_0959.jpg.tn58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8"/>
          <a:stretch/>
        </p:blipFill>
        <p:spPr bwMode="auto">
          <a:xfrm>
            <a:off x="6882868" y="486321"/>
            <a:ext cx="5309132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://photo.jtbc.joins.com/Prog/enter/nonsummit/Img/20140716_134520_1806.jpg.tn58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0" y="3433355"/>
            <a:ext cx="5524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36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142399"/>
          </a:xfrm>
          <a:solidFill>
            <a:srgbClr val="00FF00"/>
          </a:solidFill>
        </p:spPr>
        <p:txBody>
          <a:bodyPr>
            <a:normAutofit/>
          </a:bodyPr>
          <a:lstStyle/>
          <a:p>
            <a:pPr algn="ctr"/>
            <a:r>
              <a:rPr lang="ko-KR" altLang="en-US" sz="4000" dirty="0" smtClean="0">
                <a:solidFill>
                  <a:schemeClr val="accent5">
                    <a:lumMod val="75000"/>
                  </a:schemeClr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사람이 있는 곳에 경쟁이 있다</a:t>
            </a:r>
            <a:endParaRPr lang="ko-KR" altLang="en-US" sz="4000" dirty="0">
              <a:solidFill>
                <a:schemeClr val="accent5">
                  <a:lumMod val="75000"/>
                </a:schemeClr>
              </a:solidFill>
              <a:latin typeface="양재깨비체B" panose="02020603020101020101" pitchFamily="18" charset="-127"/>
              <a:ea typeface="양재깨비체B" panose="02020603020101020101" pitchFamily="18" charset="-127"/>
            </a:endParaRPr>
          </a:p>
        </p:txBody>
      </p:sp>
      <p:pic>
        <p:nvPicPr>
          <p:cNvPr id="2050" name="Picture 2" descr="http://www.krace.or.kr/upload/TBIA_PUBLIC_RELEASE/2012101010542045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" t="2057" r="18134" b="17525"/>
          <a:stretch/>
        </p:blipFill>
        <p:spPr bwMode="auto">
          <a:xfrm>
            <a:off x="7704910" y="3822314"/>
            <a:ext cx="4600216" cy="306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blog.joins.com/usr/p/ak/pakos/0905/4a10246c0860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506" y="2146936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news.chosun.com/site/data/img_dir/2007/09/07/2007090701002_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97875"/>
            <a:ext cx="3846376" cy="336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95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142399"/>
          </a:xfrm>
          <a:solidFill>
            <a:srgbClr val="00FF00"/>
          </a:solidFill>
        </p:spPr>
        <p:txBody>
          <a:bodyPr>
            <a:normAutofit/>
          </a:bodyPr>
          <a:lstStyle/>
          <a:p>
            <a:pPr algn="ctr"/>
            <a:r>
              <a:rPr lang="ko-KR" altLang="en-US" sz="4000" dirty="0" smtClean="0">
                <a:solidFill>
                  <a:schemeClr val="accent5">
                    <a:lumMod val="75000"/>
                  </a:schemeClr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사람이 있는 곳에 술과 경쟁이 있다</a:t>
            </a:r>
            <a:endParaRPr lang="ko-KR" altLang="en-US" sz="4000" dirty="0">
              <a:solidFill>
                <a:schemeClr val="accent5">
                  <a:lumMod val="75000"/>
                </a:schemeClr>
              </a:solidFill>
              <a:latin typeface="양재깨비체B" panose="02020603020101020101" pitchFamily="18" charset="-127"/>
              <a:ea typeface="양재깨비체B" panose="02020603020101020101" pitchFamily="18" charset="-127"/>
            </a:endParaRPr>
          </a:p>
        </p:txBody>
      </p:sp>
      <p:pic>
        <p:nvPicPr>
          <p:cNvPr id="5" name="Picture 4" descr="http://image.hankookilbo.com/i.aspx?Guid=5c69c6fba30f4c2094fac6202dd4cfbd&amp;Month=20140811&amp;size=6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68" y="2510097"/>
            <a:ext cx="4702423" cy="306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krace.or.kr/upload/TBIA_PUBLIC_RELEASE/2012101010542045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" t="2057" r="18134" b="17525"/>
          <a:stretch/>
        </p:blipFill>
        <p:spPr bwMode="auto">
          <a:xfrm>
            <a:off x="7077893" y="2510097"/>
            <a:ext cx="4600216" cy="306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덧셈 기호 3"/>
          <p:cNvSpPr/>
          <p:nvPr/>
        </p:nvSpPr>
        <p:spPr>
          <a:xfrm>
            <a:off x="5351419" y="3367143"/>
            <a:ext cx="1349828" cy="134982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03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142399"/>
          </a:xfrm>
          <a:solidFill>
            <a:srgbClr val="00FF00"/>
          </a:solidFill>
        </p:spPr>
        <p:txBody>
          <a:bodyPr>
            <a:normAutofit/>
          </a:bodyPr>
          <a:lstStyle/>
          <a:p>
            <a:pPr algn="ctr"/>
            <a:r>
              <a:rPr lang="ko-KR" altLang="en-US" sz="4000" dirty="0" smtClean="0">
                <a:solidFill>
                  <a:schemeClr val="accent5">
                    <a:lumMod val="75000"/>
                  </a:schemeClr>
                </a:solidFill>
                <a:latin typeface="양재깨비체B" panose="02020603020101020101" pitchFamily="18" charset="-127"/>
                <a:ea typeface="양재깨비체B" panose="02020603020101020101" pitchFamily="18" charset="-127"/>
              </a:rPr>
              <a:t>비참한 결과</a:t>
            </a:r>
            <a:endParaRPr lang="ko-KR" altLang="en-US" sz="4000" dirty="0">
              <a:solidFill>
                <a:schemeClr val="accent5">
                  <a:lumMod val="75000"/>
                </a:schemeClr>
              </a:solidFill>
              <a:latin typeface="양재깨비체B" panose="02020603020101020101" pitchFamily="18" charset="-127"/>
              <a:ea typeface="양재깨비체B" panose="02020603020101020101" pitchFamily="18" charset="-127"/>
            </a:endParaRP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3"/>
          <a:stretch/>
        </p:blipFill>
        <p:spPr bwMode="auto">
          <a:xfrm>
            <a:off x="687982" y="2038693"/>
            <a:ext cx="5115898" cy="3543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1" b="2271"/>
          <a:stretch/>
        </p:blipFill>
        <p:spPr bwMode="auto">
          <a:xfrm>
            <a:off x="6583684" y="1841806"/>
            <a:ext cx="4929049" cy="4393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776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3435</TotalTime>
  <Words>253</Words>
  <Application>Microsoft Office PowerPoint</Application>
  <PresentationFormat>사용자 지정</PresentationFormat>
  <Paragraphs>97</Paragraphs>
  <Slides>27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27</vt:i4>
      </vt:variant>
    </vt:vector>
  </HeadingPairs>
  <TitlesOfParts>
    <vt:vector size="29" baseType="lpstr">
      <vt:lpstr>Office 테마</vt:lpstr>
      <vt:lpstr>1_Office 테마</vt:lpstr>
      <vt:lpstr>PowerPoint 프레젠테이션</vt:lpstr>
      <vt:lpstr>팀원소개</vt:lpstr>
      <vt:lpstr>발표순서</vt:lpstr>
      <vt:lpstr>PowerPoint 프레젠테이션</vt:lpstr>
      <vt:lpstr>사람이 있는 곳에 술이 있다</vt:lpstr>
      <vt:lpstr>PowerPoint 프레젠테이션</vt:lpstr>
      <vt:lpstr>사람이 있는 곳에 경쟁이 있다</vt:lpstr>
      <vt:lpstr>사람이 있는 곳에 술과 경쟁이 있다</vt:lpstr>
      <vt:lpstr>비참한 결과</vt:lpstr>
      <vt:lpstr>술 배틀, 안전하게 할 수 없을까?</vt:lpstr>
      <vt:lpstr>기대 효과</vt:lpstr>
      <vt:lpstr>PowerPoint 프레젠테이션</vt:lpstr>
      <vt:lpstr>개발환경</vt:lpstr>
      <vt:lpstr>깃 허브</vt:lpstr>
      <vt:lpstr>서버 및 DB 구성</vt:lpstr>
      <vt:lpstr>Spring MVC</vt:lpstr>
      <vt:lpstr>Java &amp; JSP 구성</vt:lpstr>
      <vt:lpstr>테이블 구성</vt:lpstr>
      <vt:lpstr>프로젝트 일정</vt:lpstr>
      <vt:lpstr>PowerPoint 프레젠테이션</vt:lpstr>
      <vt:lpstr>주요 기능-메일샌더</vt:lpstr>
      <vt:lpstr>주요 기능-메일샌더</vt:lpstr>
      <vt:lpstr>주요 기능-자동완성</vt:lpstr>
      <vt:lpstr>주요 기능- 지도</vt:lpstr>
      <vt:lpstr>주요 기능- 사진 미리보기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BATTLE ROYAL</dc:title>
  <dc:creator>마승희</dc:creator>
  <cp:lastModifiedBy>iiijjj</cp:lastModifiedBy>
  <cp:revision>253</cp:revision>
  <dcterms:created xsi:type="dcterms:W3CDTF">2016-01-05T16:48:37Z</dcterms:created>
  <dcterms:modified xsi:type="dcterms:W3CDTF">2016-02-16T05:44:44Z</dcterms:modified>
</cp:coreProperties>
</file>